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notesMasterIdLst>
    <p:notesMasterId r:id="rId37"/>
  </p:notesMasterIdLst>
  <p:sldIdLst>
    <p:sldId id="290" r:id="rId2"/>
    <p:sldId id="256" r:id="rId3"/>
    <p:sldId id="257" r:id="rId4"/>
    <p:sldId id="258" r:id="rId5"/>
    <p:sldId id="259" r:id="rId6"/>
    <p:sldId id="260" r:id="rId7"/>
    <p:sldId id="262" r:id="rId8"/>
    <p:sldId id="263" r:id="rId9"/>
    <p:sldId id="264" r:id="rId10"/>
    <p:sldId id="265" r:id="rId11"/>
    <p:sldId id="267" r:id="rId12"/>
    <p:sldId id="266" r:id="rId13"/>
    <p:sldId id="268" r:id="rId14"/>
    <p:sldId id="270" r:id="rId15"/>
    <p:sldId id="271" r:id="rId16"/>
    <p:sldId id="272" r:id="rId17"/>
    <p:sldId id="273" r:id="rId18"/>
    <p:sldId id="274"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9" r:id="rId32"/>
    <p:sldId id="291" r:id="rId33"/>
    <p:sldId id="261" r:id="rId34"/>
    <p:sldId id="269" r:id="rId35"/>
    <p:sldId id="288"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101" y="3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9D7F05-EF10-A640-8BD5-3E6FA9FF37BD}" type="datetimeFigureOut">
              <a:rPr lang="en-US" smtClean="0"/>
              <a:t>12/11/2021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FAC36A-3DEC-F84B-BFE3-CFDF7CC8466C}" type="slidenum">
              <a:rPr lang="en-US" smtClean="0"/>
              <a:t>‹#›</a:t>
            </a:fld>
            <a:endParaRPr lang="en-US"/>
          </a:p>
        </p:txBody>
      </p:sp>
    </p:spTree>
    <p:extLst>
      <p:ext uri="{BB962C8B-B14F-4D97-AF65-F5344CB8AC3E}">
        <p14:creationId xmlns:p14="http://schemas.microsoft.com/office/powerpoint/2010/main" val="408863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DFAC36A-3DEC-F84B-BFE3-CFDF7CC8466C}" type="slidenum">
              <a:rPr lang="en-US" smtClean="0"/>
              <a:t>20</a:t>
            </a:fld>
            <a:endParaRPr lang="en-US"/>
          </a:p>
        </p:txBody>
      </p:sp>
    </p:spTree>
    <p:extLst>
      <p:ext uri="{BB962C8B-B14F-4D97-AF65-F5344CB8AC3E}">
        <p14:creationId xmlns:p14="http://schemas.microsoft.com/office/powerpoint/2010/main" val="9865032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GB"/>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41235586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98166279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GB"/>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34183590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GB"/>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09978936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GB"/>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3769945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GB"/>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12/11/2021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650618392"/>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GB"/>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12/11/2021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863585682"/>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878671627"/>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GB"/>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76589406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12/11/2021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380270820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808185152"/>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GB"/>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12/11/2021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86912724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GB"/>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416798860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GB"/>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12/11/2021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50204928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12/11/2021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85762484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12/11/2021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69089045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GB"/>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6197295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33730978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12/11/2021</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extLst>
      <p:ext uri="{BB962C8B-B14F-4D97-AF65-F5344CB8AC3E}">
        <p14:creationId xmlns:p14="http://schemas.microsoft.com/office/powerpoint/2010/main" val="1425013608"/>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 id="2147483763" r:id="rId13"/>
    <p:sldLayoutId id="2147483764" r:id="rId14"/>
    <p:sldLayoutId id="2147483765" r:id="rId15"/>
    <p:sldLayoutId id="2147483766" r:id="rId16"/>
    <p:sldLayoutId id="2147483767" r:id="rId17"/>
    <p:sldLayoutId id="2147483768" r:id="rId18"/>
  </p:sldLayoutIdLst>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39FAB302-BF63-6C44-874A-B892836CDFFD}"/>
              </a:ext>
            </a:extLst>
          </p:cNvPr>
          <p:cNvSpPr>
            <a:spLocks noGrp="1"/>
          </p:cNvSpPr>
          <p:nvPr>
            <p:ph type="ctrTitle"/>
          </p:nvPr>
        </p:nvSpPr>
        <p:spPr>
          <a:xfrm>
            <a:off x="654844" y="107156"/>
            <a:ext cx="11168063" cy="2774157"/>
          </a:xfrm>
          <a:ln>
            <a:solidFill>
              <a:schemeClr val="tx1"/>
            </a:solidFill>
          </a:ln>
        </p:spPr>
        <p:txBody>
          <a:bodyPr>
            <a:noAutofit/>
          </a:bodyPr>
          <a:lstStyle/>
          <a:p>
            <a:r>
              <a:rPr lang="hi-IN" sz="9600" b="1">
                <a:solidFill>
                  <a:schemeClr val="accent4">
                    <a:lumMod val="50000"/>
                  </a:schemeClr>
                </a:solidFill>
              </a:rPr>
              <a:t>Quiz Competition </a:t>
            </a:r>
            <a:br>
              <a:rPr lang="hi-IN" sz="8800" b="1">
                <a:solidFill>
                  <a:schemeClr val="accent4">
                    <a:lumMod val="50000"/>
                  </a:schemeClr>
                </a:solidFill>
              </a:rPr>
            </a:br>
            <a:r>
              <a:rPr lang="hi-IN" sz="8800" b="1">
                <a:solidFill>
                  <a:schemeClr val="accent4">
                    <a:lumMod val="50000"/>
                  </a:schemeClr>
                </a:solidFill>
              </a:rPr>
              <a:t>31st December 2021</a:t>
            </a:r>
            <a:endParaRPr lang="en-US" sz="8800" b="1">
              <a:solidFill>
                <a:schemeClr val="accent4">
                  <a:lumMod val="50000"/>
                </a:schemeClr>
              </a:solidFill>
            </a:endParaRPr>
          </a:p>
        </p:txBody>
      </p:sp>
      <p:sp>
        <p:nvSpPr>
          <p:cNvPr id="7" name="Subtitle 6">
            <a:extLst>
              <a:ext uri="{FF2B5EF4-FFF2-40B4-BE49-F238E27FC236}">
                <a16:creationId xmlns:a16="http://schemas.microsoft.com/office/drawing/2014/main" id="{54D57F68-9E67-5D4B-8BC5-17BE90CDA06C}"/>
              </a:ext>
            </a:extLst>
          </p:cNvPr>
          <p:cNvSpPr>
            <a:spLocks noGrp="1"/>
          </p:cNvSpPr>
          <p:nvPr>
            <p:ph type="subTitle" idx="1"/>
          </p:nvPr>
        </p:nvSpPr>
        <p:spPr>
          <a:xfrm>
            <a:off x="940594" y="3137695"/>
            <a:ext cx="9620250" cy="3172618"/>
          </a:xfrm>
          <a:ln>
            <a:solidFill>
              <a:schemeClr val="tx1"/>
            </a:solidFill>
          </a:ln>
        </p:spPr>
        <p:txBody>
          <a:bodyPr>
            <a:noAutofit/>
          </a:bodyPr>
          <a:lstStyle/>
          <a:p>
            <a:r>
              <a:rPr lang="hi-IN" sz="8000" b="1">
                <a:solidFill>
                  <a:schemeClr val="accent2">
                    <a:lumMod val="50000"/>
                  </a:schemeClr>
                </a:solidFill>
              </a:rPr>
              <a:t>Class : 1 to 4</a:t>
            </a:r>
          </a:p>
          <a:p>
            <a:r>
              <a:rPr lang="hi-IN" sz="8000" b="1">
                <a:solidFill>
                  <a:schemeClr val="accent2">
                    <a:lumMod val="50000"/>
                  </a:schemeClr>
                </a:solidFill>
              </a:rPr>
              <a:t>(Primary Level)</a:t>
            </a:r>
            <a:endParaRPr lang="en-US" sz="8000" b="1">
              <a:solidFill>
                <a:schemeClr val="accent2">
                  <a:lumMod val="50000"/>
                </a:schemeClr>
              </a:solidFill>
            </a:endParaRPr>
          </a:p>
        </p:txBody>
      </p:sp>
    </p:spTree>
    <p:extLst>
      <p:ext uri="{BB962C8B-B14F-4D97-AF65-F5344CB8AC3E}">
        <p14:creationId xmlns:p14="http://schemas.microsoft.com/office/powerpoint/2010/main" val="182713766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3313B-8A61-B149-9536-E7B0F6D91BCD}"/>
              </a:ext>
            </a:extLst>
          </p:cNvPr>
          <p:cNvSpPr>
            <a:spLocks noGrp="1"/>
          </p:cNvSpPr>
          <p:nvPr>
            <p:ph type="title"/>
          </p:nvPr>
        </p:nvSpPr>
        <p:spPr>
          <a:xfrm>
            <a:off x="119063" y="365126"/>
            <a:ext cx="11822906" cy="1063624"/>
          </a:xfrm>
        </p:spPr>
        <p:txBody>
          <a:bodyPr>
            <a:normAutofit fontScale="90000"/>
          </a:bodyPr>
          <a:lstStyle/>
          <a:p>
            <a:r>
              <a:rPr lang="en-GB" b="1" i="0">
                <a:solidFill>
                  <a:srgbClr val="495057"/>
                </a:solidFill>
                <a:effectLst/>
                <a:latin typeface="Rubik"/>
              </a:rPr>
              <a:t>Q.9.The uppermost vertebra in the neck is also referred to as(</a:t>
            </a:r>
            <a:r>
              <a:rPr lang="hi-IN" b="1">
                <a:effectLst/>
              </a:rPr>
              <a:t>गर्दन में सबसे ऊपरी कशेरुका को भी कहा जाता है</a:t>
            </a:r>
            <a:r>
              <a:rPr lang="en-GB" b="1">
                <a:effectLst/>
              </a:rPr>
              <a:t>)</a:t>
            </a:r>
            <a:endParaRPr lang="en-US" b="1"/>
          </a:p>
        </p:txBody>
      </p:sp>
      <p:sp>
        <p:nvSpPr>
          <p:cNvPr id="3" name="Content Placeholder 2">
            <a:extLst>
              <a:ext uri="{FF2B5EF4-FFF2-40B4-BE49-F238E27FC236}">
                <a16:creationId xmlns:a16="http://schemas.microsoft.com/office/drawing/2014/main" id="{7A5F9CA2-7BFA-8447-AFA3-B5622C005973}"/>
              </a:ext>
            </a:extLst>
          </p:cNvPr>
          <p:cNvSpPr>
            <a:spLocks noGrp="1"/>
          </p:cNvSpPr>
          <p:nvPr>
            <p:ph idx="1"/>
          </p:nvPr>
        </p:nvSpPr>
        <p:spPr>
          <a:xfrm>
            <a:off x="119063" y="2141536"/>
            <a:ext cx="10515600" cy="4351338"/>
          </a:xfrm>
        </p:spPr>
        <p:txBody>
          <a:bodyPr>
            <a:normAutofit/>
          </a:bodyPr>
          <a:lstStyle/>
          <a:p>
            <a:pPr marL="514350" indent="-514350">
              <a:buAutoNum type="alphaLcPeriod"/>
            </a:pPr>
            <a:r>
              <a:rPr lang="en-GB" sz="3600"/>
              <a:t>Zion(</a:t>
            </a:r>
            <a:r>
              <a:rPr lang="hi-IN" sz="3600">
                <a:effectLst/>
              </a:rPr>
              <a:t>ज़ियोन</a:t>
            </a:r>
            <a:r>
              <a:rPr lang="en-GB" sz="3600"/>
              <a:t>)</a:t>
            </a:r>
          </a:p>
          <a:p>
            <a:pPr marL="514350" indent="-514350">
              <a:buAutoNum type="alphaLcPeriod"/>
            </a:pPr>
            <a:r>
              <a:rPr lang="en-GB" sz="3600"/>
              <a:t>Atlas(</a:t>
            </a:r>
            <a:r>
              <a:rPr lang="hi-IN" sz="3600">
                <a:effectLst/>
              </a:rPr>
              <a:t>एटलस</a:t>
            </a:r>
            <a:r>
              <a:rPr lang="en-GB" sz="3600"/>
              <a:t>) </a:t>
            </a:r>
          </a:p>
          <a:p>
            <a:pPr marL="514350" indent="-514350">
              <a:buAutoNum type="alphaLcPeriod"/>
            </a:pPr>
            <a:r>
              <a:rPr lang="en-GB" sz="3600"/>
              <a:t>Olympus(</a:t>
            </a:r>
            <a:r>
              <a:rPr lang="hi-IN" sz="3600">
                <a:effectLst/>
              </a:rPr>
              <a:t>ओलिंप</a:t>
            </a:r>
            <a:r>
              <a:rPr lang="en-GB" sz="3600"/>
              <a:t>)</a:t>
            </a:r>
          </a:p>
          <a:p>
            <a:pPr marL="514350" indent="-514350">
              <a:buAutoNum type="alphaLcPeriod"/>
            </a:pPr>
            <a:r>
              <a:rPr lang="en-GB" sz="3600"/>
              <a:t>None of the above(इनमे से कोई भी नही)</a:t>
            </a:r>
          </a:p>
          <a:p>
            <a:pPr marL="514350" indent="-514350">
              <a:buAutoNum type="alphaLcPeriod"/>
            </a:pPr>
            <a:endParaRPr lang="en-US" sz="3600"/>
          </a:p>
        </p:txBody>
      </p:sp>
    </p:spTree>
    <p:extLst>
      <p:ext uri="{BB962C8B-B14F-4D97-AF65-F5344CB8AC3E}">
        <p14:creationId xmlns:p14="http://schemas.microsoft.com/office/powerpoint/2010/main" val="94266103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251FF-4DD1-D345-9ADA-BFC0BAA897D6}"/>
              </a:ext>
            </a:extLst>
          </p:cNvPr>
          <p:cNvSpPr>
            <a:spLocks noGrp="1"/>
          </p:cNvSpPr>
          <p:nvPr>
            <p:ph type="title"/>
          </p:nvPr>
        </p:nvSpPr>
        <p:spPr>
          <a:xfrm>
            <a:off x="242887" y="138908"/>
            <a:ext cx="11687175" cy="1230312"/>
          </a:xfrm>
        </p:spPr>
        <p:txBody>
          <a:bodyPr>
            <a:normAutofit/>
          </a:bodyPr>
          <a:lstStyle/>
          <a:p>
            <a:r>
              <a:rPr lang="en-GB" b="1" i="0">
                <a:solidFill>
                  <a:srgbClr val="4D4D4D"/>
                </a:solidFill>
                <a:effectLst/>
                <a:latin typeface="Roboto" panose="02000000000000000000" pitchFamily="2" charset="0"/>
              </a:rPr>
              <a:t>Q.10.Which is the food factory of a plant?(</a:t>
            </a:r>
            <a:r>
              <a:rPr lang="hi-IN" b="1">
                <a:effectLst/>
              </a:rPr>
              <a:t>पौधे का खाद्य कारखाना कौन सा है?</a:t>
            </a:r>
            <a:r>
              <a:rPr lang="en-GB" b="1">
                <a:effectLst/>
              </a:rPr>
              <a:t>)</a:t>
            </a:r>
            <a:endParaRPr lang="en-US" b="1"/>
          </a:p>
        </p:txBody>
      </p:sp>
      <p:sp>
        <p:nvSpPr>
          <p:cNvPr id="3" name="Content Placeholder 2">
            <a:extLst>
              <a:ext uri="{FF2B5EF4-FFF2-40B4-BE49-F238E27FC236}">
                <a16:creationId xmlns:a16="http://schemas.microsoft.com/office/drawing/2014/main" id="{3F4C285F-0251-E847-ABBB-C9615E58E366}"/>
              </a:ext>
            </a:extLst>
          </p:cNvPr>
          <p:cNvSpPr>
            <a:spLocks noGrp="1"/>
          </p:cNvSpPr>
          <p:nvPr>
            <p:ph idx="1"/>
          </p:nvPr>
        </p:nvSpPr>
        <p:spPr>
          <a:xfrm>
            <a:off x="242887" y="1861344"/>
            <a:ext cx="10515600" cy="4351338"/>
          </a:xfrm>
        </p:spPr>
        <p:txBody>
          <a:bodyPr>
            <a:normAutofit/>
          </a:bodyPr>
          <a:lstStyle/>
          <a:p>
            <a:pPr marL="514350" indent="-514350">
              <a:buAutoNum type="alphaLcPeriod"/>
            </a:pPr>
            <a:r>
              <a:rPr lang="en-GB" sz="3600"/>
              <a:t>Root(</a:t>
            </a:r>
            <a:r>
              <a:rPr lang="hi-IN" sz="3600">
                <a:effectLst/>
              </a:rPr>
              <a:t>जड़</a:t>
            </a:r>
            <a:r>
              <a:rPr lang="en-GB" sz="3600"/>
              <a:t>)</a:t>
            </a:r>
          </a:p>
          <a:p>
            <a:pPr marL="514350" indent="-514350">
              <a:buAutoNum type="alphaLcPeriod"/>
            </a:pPr>
            <a:r>
              <a:rPr lang="en-GB" sz="3600"/>
              <a:t>Stem(</a:t>
            </a:r>
            <a:r>
              <a:rPr lang="hi-IN" sz="3600">
                <a:effectLst/>
              </a:rPr>
              <a:t>तना</a:t>
            </a:r>
            <a:r>
              <a:rPr lang="en-GB" sz="3600"/>
              <a:t>)</a:t>
            </a:r>
          </a:p>
          <a:p>
            <a:pPr marL="514350" indent="-514350">
              <a:buAutoNum type="alphaLcPeriod"/>
            </a:pPr>
            <a:r>
              <a:rPr lang="en-GB" sz="3600"/>
              <a:t>Leaf(</a:t>
            </a:r>
            <a:r>
              <a:rPr lang="hi-IN" sz="3600">
                <a:effectLst/>
              </a:rPr>
              <a:t>पत्ता</a:t>
            </a:r>
            <a:r>
              <a:rPr lang="en-GB" sz="3600"/>
              <a:t>)</a:t>
            </a:r>
          </a:p>
          <a:p>
            <a:pPr marL="514350" indent="-514350">
              <a:buAutoNum type="alphaLcPeriod"/>
            </a:pPr>
            <a:r>
              <a:rPr lang="en-GB" sz="3600"/>
              <a:t>Tree-Top(</a:t>
            </a:r>
            <a:r>
              <a:rPr lang="hi-IN" sz="3600">
                <a:effectLst/>
              </a:rPr>
              <a:t>पेड़ के ऊपर</a:t>
            </a:r>
            <a:r>
              <a:rPr lang="en-GB" sz="3600"/>
              <a:t>)</a:t>
            </a:r>
            <a:endParaRPr lang="en-US" sz="3600"/>
          </a:p>
        </p:txBody>
      </p:sp>
    </p:spTree>
    <p:extLst>
      <p:ext uri="{BB962C8B-B14F-4D97-AF65-F5344CB8AC3E}">
        <p14:creationId xmlns:p14="http://schemas.microsoft.com/office/powerpoint/2010/main" val="109905183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FCFBA-F6B9-DF40-8A92-04EF11870DEC}"/>
              </a:ext>
            </a:extLst>
          </p:cNvPr>
          <p:cNvSpPr>
            <a:spLocks noGrp="1"/>
          </p:cNvSpPr>
          <p:nvPr>
            <p:ph type="title"/>
          </p:nvPr>
        </p:nvSpPr>
        <p:spPr>
          <a:xfrm>
            <a:off x="226219" y="365125"/>
            <a:ext cx="11965781" cy="1563688"/>
          </a:xfrm>
        </p:spPr>
        <p:txBody>
          <a:bodyPr>
            <a:normAutofit fontScale="90000"/>
          </a:bodyPr>
          <a:lstStyle/>
          <a:p>
            <a:r>
              <a:rPr lang="en-GB" b="1">
                <a:solidFill>
                  <a:srgbClr val="000000"/>
                </a:solidFill>
                <a:latin typeface="roboto" panose="02000000000000000000" pitchFamily="2" charset="0"/>
              </a:rPr>
              <a:t>Q.11.</a:t>
            </a:r>
            <a:r>
              <a:rPr lang="en-GB" b="1" i="0">
                <a:solidFill>
                  <a:srgbClr val="000000"/>
                </a:solidFill>
                <a:effectLst/>
                <a:latin typeface="poppins"/>
              </a:rPr>
              <a:t>What is the name of the National-award winning Bollywood choreographer, who recently passed away?(</a:t>
            </a:r>
            <a:r>
              <a:rPr lang="hi-IN" b="1">
                <a:effectLst/>
              </a:rPr>
              <a:t>राष्ट्रीय पुरस्कार विजेता बॉलीवुड कोरियोग्राफर का क्या नाम है, जिनका हाल ही में निधन हो गया?</a:t>
            </a:r>
            <a:r>
              <a:rPr lang="en-GB" b="1">
                <a:effectLst/>
              </a:rPr>
              <a:t>)</a:t>
            </a:r>
            <a:endParaRPr lang="en-US" b="1"/>
          </a:p>
        </p:txBody>
      </p:sp>
      <p:sp>
        <p:nvSpPr>
          <p:cNvPr id="3" name="Content Placeholder 2">
            <a:extLst>
              <a:ext uri="{FF2B5EF4-FFF2-40B4-BE49-F238E27FC236}">
                <a16:creationId xmlns:a16="http://schemas.microsoft.com/office/drawing/2014/main" id="{D97F3272-A0C3-C540-98B6-E18F4F42976F}"/>
              </a:ext>
            </a:extLst>
          </p:cNvPr>
          <p:cNvSpPr>
            <a:spLocks noGrp="1"/>
          </p:cNvSpPr>
          <p:nvPr>
            <p:ph idx="1"/>
          </p:nvPr>
        </p:nvSpPr>
        <p:spPr>
          <a:xfrm>
            <a:off x="361950" y="2506662"/>
            <a:ext cx="10515600" cy="4351338"/>
          </a:xfrm>
        </p:spPr>
        <p:txBody>
          <a:bodyPr>
            <a:normAutofit/>
          </a:bodyPr>
          <a:lstStyle/>
          <a:p>
            <a:pPr marL="514350" indent="-514350">
              <a:buAutoNum type="alphaLcPeriod"/>
            </a:pPr>
            <a:r>
              <a:rPr lang="en-GB" sz="3600" b="0" i="0">
                <a:solidFill>
                  <a:srgbClr val="090909"/>
                </a:solidFill>
                <a:effectLst/>
                <a:latin typeface="poppins"/>
              </a:rPr>
              <a:t>Saroj Khan(</a:t>
            </a:r>
            <a:r>
              <a:rPr lang="hi-IN" sz="3600">
                <a:effectLst/>
              </a:rPr>
              <a:t>सरोज खान</a:t>
            </a:r>
            <a:r>
              <a:rPr lang="en-GB" sz="3600">
                <a:effectLst/>
              </a:rPr>
              <a:t>)</a:t>
            </a:r>
          </a:p>
          <a:p>
            <a:pPr marL="514350" indent="-514350">
              <a:buAutoNum type="alphaLcPeriod"/>
            </a:pPr>
            <a:r>
              <a:rPr lang="en-GB" sz="3600"/>
              <a:t>Protik Prakash(</a:t>
            </a:r>
            <a:r>
              <a:rPr lang="hi-IN" sz="3600">
                <a:effectLst/>
              </a:rPr>
              <a:t>प्रतीक प्रकाश</a:t>
            </a:r>
            <a:r>
              <a:rPr lang="en-GB" sz="3600">
                <a:effectLst/>
              </a:rPr>
              <a:t>)</a:t>
            </a:r>
            <a:endParaRPr lang="en-GB" sz="3600"/>
          </a:p>
          <a:p>
            <a:pPr marL="514350" indent="-514350">
              <a:buAutoNum type="alphaLcPeriod"/>
            </a:pPr>
            <a:r>
              <a:rPr lang="en-GB" sz="3600"/>
              <a:t>Tridib Ghosh(</a:t>
            </a:r>
            <a:r>
              <a:rPr lang="hi-IN" sz="3600">
                <a:effectLst/>
              </a:rPr>
              <a:t>त्रिदीब घोष</a:t>
            </a:r>
            <a:r>
              <a:rPr lang="en-GB" sz="3600">
                <a:effectLst/>
              </a:rPr>
              <a:t>)</a:t>
            </a:r>
            <a:endParaRPr lang="en-GB" sz="3600"/>
          </a:p>
          <a:p>
            <a:pPr marL="514350" indent="-514350">
              <a:buAutoNum type="alphaLcPeriod"/>
            </a:pPr>
            <a:r>
              <a:rPr lang="en-GB" sz="3600"/>
              <a:t>Geeta Nagabhushan(</a:t>
            </a:r>
            <a:r>
              <a:rPr lang="hi-IN" sz="3600">
                <a:effectLst/>
              </a:rPr>
              <a:t>गीता नागभूषण</a:t>
            </a:r>
            <a:r>
              <a:rPr lang="en-GB" sz="3600"/>
              <a:t>)</a:t>
            </a:r>
          </a:p>
          <a:p>
            <a:pPr marL="514350" indent="-514350">
              <a:buAutoNum type="alphaLcPeriod"/>
            </a:pPr>
            <a:endParaRPr lang="en-GB" sz="3600"/>
          </a:p>
        </p:txBody>
      </p:sp>
    </p:spTree>
    <p:extLst>
      <p:ext uri="{BB962C8B-B14F-4D97-AF65-F5344CB8AC3E}">
        <p14:creationId xmlns:p14="http://schemas.microsoft.com/office/powerpoint/2010/main" val="148540298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6FF3A6-8223-2B47-9C7C-D1F77D5997A2}"/>
              </a:ext>
            </a:extLst>
          </p:cNvPr>
          <p:cNvSpPr>
            <a:spLocks noGrp="1"/>
          </p:cNvSpPr>
          <p:nvPr>
            <p:ph type="title"/>
          </p:nvPr>
        </p:nvSpPr>
        <p:spPr>
          <a:xfrm>
            <a:off x="1" y="365125"/>
            <a:ext cx="12037218" cy="1932781"/>
          </a:xfrm>
        </p:spPr>
        <p:txBody>
          <a:bodyPr>
            <a:noAutofit/>
          </a:bodyPr>
          <a:lstStyle/>
          <a:p>
            <a:r>
              <a:rPr lang="en-GB" sz="3600" b="1">
                <a:solidFill>
                  <a:srgbClr val="000000"/>
                </a:solidFill>
                <a:latin typeface="poppins"/>
              </a:rPr>
              <a:t>Q.12.</a:t>
            </a:r>
            <a:r>
              <a:rPr lang="en-GB" sz="3600" b="1" i="0">
                <a:solidFill>
                  <a:srgbClr val="000000"/>
                </a:solidFill>
                <a:effectLst/>
                <a:latin typeface="poppins"/>
              </a:rPr>
              <a:t>The Versatile Bollywood actor Irrfan Khan, who recently passed away, had won National award for which movie?(</a:t>
            </a:r>
            <a:r>
              <a:rPr lang="hi-IN" sz="3600" b="1">
                <a:effectLst/>
              </a:rPr>
              <a:t>बहुमुखी बॉलीवुड अभिनेता इरफान खान, जिनका हाल ही में निधन हो गया, ने किस फिल्म के लिए राष्ट्रीय पुरस्कार जीता था?</a:t>
            </a:r>
            <a:r>
              <a:rPr lang="en-GB" sz="3600" b="1">
                <a:effectLst/>
              </a:rPr>
              <a:t>)</a:t>
            </a:r>
            <a:endParaRPr lang="en-US" sz="3600" b="1"/>
          </a:p>
        </p:txBody>
      </p:sp>
      <p:sp>
        <p:nvSpPr>
          <p:cNvPr id="3" name="Content Placeholder 2">
            <a:extLst>
              <a:ext uri="{FF2B5EF4-FFF2-40B4-BE49-F238E27FC236}">
                <a16:creationId xmlns:a16="http://schemas.microsoft.com/office/drawing/2014/main" id="{9CE522C0-11A6-1B4E-B8C6-0332519E33ED}"/>
              </a:ext>
            </a:extLst>
          </p:cNvPr>
          <p:cNvSpPr>
            <a:spLocks noGrp="1"/>
          </p:cNvSpPr>
          <p:nvPr>
            <p:ph idx="1"/>
          </p:nvPr>
        </p:nvSpPr>
        <p:spPr>
          <a:xfrm>
            <a:off x="0" y="2885280"/>
            <a:ext cx="10515600" cy="4351338"/>
          </a:xfrm>
        </p:spPr>
        <p:txBody>
          <a:bodyPr>
            <a:normAutofit/>
          </a:bodyPr>
          <a:lstStyle/>
          <a:p>
            <a:pPr marL="514350" indent="-514350">
              <a:buAutoNum type="alphaLcPeriod"/>
            </a:pPr>
            <a:r>
              <a:rPr lang="en-GB" sz="3600"/>
              <a:t>Lunchbox(लंच बोक्स)</a:t>
            </a:r>
          </a:p>
          <a:p>
            <a:pPr marL="514350" indent="-514350">
              <a:buAutoNum type="alphaLcPeriod"/>
            </a:pPr>
            <a:r>
              <a:rPr lang="en-GB" sz="3600"/>
              <a:t>Paan Singh Tomar(</a:t>
            </a:r>
            <a:r>
              <a:rPr lang="hi-IN" sz="3600">
                <a:effectLst/>
              </a:rPr>
              <a:t>पान सिंह तोमर</a:t>
            </a:r>
            <a:r>
              <a:rPr lang="en-GB" sz="3600">
                <a:effectLst/>
              </a:rPr>
              <a:t>)</a:t>
            </a:r>
            <a:endParaRPr lang="en-GB" sz="3600"/>
          </a:p>
          <a:p>
            <a:pPr marL="514350" indent="-514350">
              <a:buAutoNum type="alphaLcPeriod"/>
            </a:pPr>
            <a:r>
              <a:rPr lang="en-GB" sz="3600"/>
              <a:t>Life of Pi(लाइफ ऑफ पाइ)</a:t>
            </a:r>
          </a:p>
          <a:p>
            <a:pPr marL="514350" indent="-514350">
              <a:buAutoNum type="alphaLcPeriod"/>
            </a:pPr>
            <a:r>
              <a:rPr lang="en-GB" sz="3600"/>
              <a:t>Haidar(हैदर)</a:t>
            </a:r>
            <a:endParaRPr lang="en-US" sz="3600"/>
          </a:p>
        </p:txBody>
      </p:sp>
    </p:spTree>
    <p:extLst>
      <p:ext uri="{BB962C8B-B14F-4D97-AF65-F5344CB8AC3E}">
        <p14:creationId xmlns:p14="http://schemas.microsoft.com/office/powerpoint/2010/main" val="94079246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DB228-2764-6647-A915-1B772368ED2D}"/>
              </a:ext>
            </a:extLst>
          </p:cNvPr>
          <p:cNvSpPr>
            <a:spLocks noGrp="1"/>
          </p:cNvSpPr>
          <p:nvPr>
            <p:ph type="title"/>
          </p:nvPr>
        </p:nvSpPr>
        <p:spPr>
          <a:xfrm>
            <a:off x="154781" y="365125"/>
            <a:ext cx="12037219" cy="1361281"/>
          </a:xfrm>
        </p:spPr>
        <p:txBody>
          <a:bodyPr>
            <a:noAutofit/>
          </a:bodyPr>
          <a:lstStyle/>
          <a:p>
            <a:r>
              <a:rPr lang="en-GB" sz="3600" b="1" i="0">
                <a:solidFill>
                  <a:srgbClr val="000000"/>
                </a:solidFill>
                <a:effectLst/>
                <a:latin typeface="poppins"/>
              </a:rPr>
              <a:t>Q.13.Which Bollywood actor to be felicitated with ‘Excellence in Cinema’ award by Victorian Government?(</a:t>
            </a:r>
            <a:r>
              <a:rPr lang="hi-IN" sz="3600" b="1">
                <a:effectLst/>
              </a:rPr>
              <a:t>विक्टोरियन सरकार द्वारा किस बॉलीवुड अभिनेता को 'एक्सीलेंस इन सिनेमा' पुरस्कार से सम्मानित किया जाएगा?</a:t>
            </a:r>
            <a:r>
              <a:rPr lang="en-GB" sz="3600" b="1">
                <a:effectLst/>
              </a:rPr>
              <a:t>)</a:t>
            </a:r>
            <a:endParaRPr lang="en-US" sz="3600" b="1"/>
          </a:p>
        </p:txBody>
      </p:sp>
      <p:sp>
        <p:nvSpPr>
          <p:cNvPr id="3" name="Content Placeholder 2">
            <a:extLst>
              <a:ext uri="{FF2B5EF4-FFF2-40B4-BE49-F238E27FC236}">
                <a16:creationId xmlns:a16="http://schemas.microsoft.com/office/drawing/2014/main" id="{20F4F269-A8E4-4841-8937-BA845FE23A40}"/>
              </a:ext>
            </a:extLst>
          </p:cNvPr>
          <p:cNvSpPr>
            <a:spLocks noGrp="1"/>
          </p:cNvSpPr>
          <p:nvPr>
            <p:ph idx="1"/>
          </p:nvPr>
        </p:nvSpPr>
        <p:spPr>
          <a:xfrm>
            <a:off x="154781" y="2506662"/>
            <a:ext cx="10515600" cy="4351338"/>
          </a:xfrm>
        </p:spPr>
        <p:txBody>
          <a:bodyPr>
            <a:normAutofit/>
          </a:bodyPr>
          <a:lstStyle/>
          <a:p>
            <a:pPr marL="514350" indent="-514350">
              <a:buAutoNum type="alphaLcPeriod"/>
            </a:pPr>
            <a:r>
              <a:rPr lang="en-GB" sz="3600"/>
              <a:t>Priyanka Chopra(प्रियंका चोपड़ा )</a:t>
            </a:r>
          </a:p>
          <a:p>
            <a:pPr marL="514350" indent="-514350">
              <a:buAutoNum type="alphaLcPeriod"/>
            </a:pPr>
            <a:r>
              <a:rPr lang="en-GB" sz="3600"/>
              <a:t>Shekhar Kapoor(शेखर कपूर </a:t>
            </a:r>
          </a:p>
          <a:p>
            <a:pPr marL="514350" indent="-514350">
              <a:buAutoNum type="alphaLcPeriod"/>
            </a:pPr>
            <a:r>
              <a:rPr lang="en-GB" sz="3600"/>
              <a:t>Shahrukh Khan(शाहरुख खान)</a:t>
            </a:r>
          </a:p>
          <a:p>
            <a:pPr marL="514350" indent="-514350">
              <a:buAutoNum type="alphaLcPeriod"/>
            </a:pPr>
            <a:r>
              <a:rPr lang="en-GB" sz="3600"/>
              <a:t>Deepika Padukone(दीपिका पादुकोण)</a:t>
            </a:r>
            <a:endParaRPr lang="en-US" sz="3600"/>
          </a:p>
        </p:txBody>
      </p:sp>
    </p:spTree>
    <p:extLst>
      <p:ext uri="{BB962C8B-B14F-4D97-AF65-F5344CB8AC3E}">
        <p14:creationId xmlns:p14="http://schemas.microsoft.com/office/powerpoint/2010/main" val="7236954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8FE27-AFE2-F941-9B8C-759B6654D640}"/>
              </a:ext>
            </a:extLst>
          </p:cNvPr>
          <p:cNvSpPr>
            <a:spLocks noGrp="1"/>
          </p:cNvSpPr>
          <p:nvPr>
            <p:ph type="title"/>
          </p:nvPr>
        </p:nvSpPr>
        <p:spPr>
          <a:xfrm>
            <a:off x="119063" y="365125"/>
            <a:ext cx="11799093" cy="1004094"/>
          </a:xfrm>
        </p:spPr>
        <p:txBody>
          <a:bodyPr>
            <a:noAutofit/>
          </a:bodyPr>
          <a:lstStyle/>
          <a:p>
            <a:r>
              <a:rPr lang="en-GB" sz="3600" b="1" i="0">
                <a:solidFill>
                  <a:srgbClr val="444444"/>
                </a:solidFill>
                <a:effectLst/>
                <a:latin typeface="roboto" panose="02000000000000000000" pitchFamily="2" charset="0"/>
              </a:rPr>
              <a:t>Q.14.The movie 'Dangal' is based on the real-life story of which wrestler?(</a:t>
            </a:r>
            <a:r>
              <a:rPr lang="hi-IN" sz="3600" b="1">
                <a:effectLst/>
              </a:rPr>
              <a:t>फिल्म 'दंगल' किस पहलवान की असल जिंदगी की कहानी पर आधारित है?</a:t>
            </a:r>
            <a:r>
              <a:rPr lang="en-GB" sz="3600" b="1">
                <a:effectLst/>
              </a:rPr>
              <a:t>)</a:t>
            </a:r>
            <a:endParaRPr lang="en-US" sz="3600" b="1"/>
          </a:p>
        </p:txBody>
      </p:sp>
      <p:sp>
        <p:nvSpPr>
          <p:cNvPr id="3" name="Content Placeholder 2">
            <a:extLst>
              <a:ext uri="{FF2B5EF4-FFF2-40B4-BE49-F238E27FC236}">
                <a16:creationId xmlns:a16="http://schemas.microsoft.com/office/drawing/2014/main" id="{35130629-BDF1-104F-AC63-BBA6BC5890A1}"/>
              </a:ext>
            </a:extLst>
          </p:cNvPr>
          <p:cNvSpPr>
            <a:spLocks noGrp="1"/>
          </p:cNvSpPr>
          <p:nvPr>
            <p:ph idx="1"/>
          </p:nvPr>
        </p:nvSpPr>
        <p:spPr>
          <a:xfrm>
            <a:off x="119063" y="1908969"/>
            <a:ext cx="10515600" cy="3829844"/>
          </a:xfrm>
        </p:spPr>
        <p:txBody>
          <a:bodyPr>
            <a:normAutofit/>
          </a:bodyPr>
          <a:lstStyle/>
          <a:p>
            <a:pPr marL="514350" indent="-514350">
              <a:buAutoNum type="alphaLcPeriod"/>
            </a:pPr>
            <a:r>
              <a:rPr lang="en-GB" sz="3600"/>
              <a:t>Dara Singh(दारा सिंह)</a:t>
            </a:r>
          </a:p>
          <a:p>
            <a:pPr marL="514350" indent="-514350">
              <a:buAutoNum type="alphaLcPeriod"/>
            </a:pPr>
            <a:r>
              <a:rPr lang="en-GB" sz="3600"/>
              <a:t>Mahavir Singh Phogat(महावीर सिंह फोगात)</a:t>
            </a:r>
          </a:p>
          <a:p>
            <a:pPr marL="514350" indent="-514350">
              <a:buAutoNum type="alphaLcPeriod"/>
            </a:pPr>
            <a:r>
              <a:rPr lang="en-GB" sz="3600"/>
              <a:t>Aamir Khan(आमिर खान)</a:t>
            </a:r>
          </a:p>
          <a:p>
            <a:pPr marL="514350" indent="-514350">
              <a:buAutoNum type="alphaLcPeriod"/>
            </a:pPr>
            <a:r>
              <a:rPr lang="en-GB" sz="3600"/>
              <a:t>Bajrang Punia(बजरंग पुनिया)</a:t>
            </a:r>
            <a:endParaRPr lang="en-US" sz="3600"/>
          </a:p>
        </p:txBody>
      </p:sp>
    </p:spTree>
    <p:extLst>
      <p:ext uri="{BB962C8B-B14F-4D97-AF65-F5344CB8AC3E}">
        <p14:creationId xmlns:p14="http://schemas.microsoft.com/office/powerpoint/2010/main" val="245823776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07F8-0EC4-1D48-A9A9-0EBC066D017D}"/>
              </a:ext>
            </a:extLst>
          </p:cNvPr>
          <p:cNvSpPr>
            <a:spLocks noGrp="1"/>
          </p:cNvSpPr>
          <p:nvPr>
            <p:ph type="title"/>
          </p:nvPr>
        </p:nvSpPr>
        <p:spPr>
          <a:xfrm>
            <a:off x="111918" y="1"/>
            <a:ext cx="11877676" cy="1309688"/>
          </a:xfrm>
        </p:spPr>
        <p:txBody>
          <a:bodyPr>
            <a:normAutofit/>
          </a:bodyPr>
          <a:lstStyle/>
          <a:p>
            <a:r>
              <a:rPr lang="en-GB" b="1" i="0">
                <a:solidFill>
                  <a:srgbClr val="444444"/>
                </a:solidFill>
                <a:effectLst/>
                <a:latin typeface="roboto" panose="02000000000000000000" pitchFamily="2" charset="0"/>
              </a:rPr>
              <a:t>Q.15.The 1st Sanskrit Film of India was?(</a:t>
            </a:r>
            <a:r>
              <a:rPr lang="hi-IN" b="1">
                <a:effectLst/>
              </a:rPr>
              <a:t>भारत की पहली संस्कृत फिल्म थी?</a:t>
            </a:r>
            <a:r>
              <a:rPr lang="en-GB" b="1">
                <a:effectLst/>
              </a:rPr>
              <a:t>)</a:t>
            </a:r>
            <a:endParaRPr lang="en-US" b="1"/>
          </a:p>
        </p:txBody>
      </p:sp>
      <p:sp>
        <p:nvSpPr>
          <p:cNvPr id="3" name="Content Placeholder 2">
            <a:extLst>
              <a:ext uri="{FF2B5EF4-FFF2-40B4-BE49-F238E27FC236}">
                <a16:creationId xmlns:a16="http://schemas.microsoft.com/office/drawing/2014/main" id="{4D9B0DC8-CB90-A548-B63C-AF82C32932D7}"/>
              </a:ext>
            </a:extLst>
          </p:cNvPr>
          <p:cNvSpPr>
            <a:spLocks noGrp="1"/>
          </p:cNvSpPr>
          <p:nvPr>
            <p:ph idx="1"/>
          </p:nvPr>
        </p:nvSpPr>
        <p:spPr>
          <a:xfrm>
            <a:off x="111918" y="1730375"/>
            <a:ext cx="10515600" cy="4351338"/>
          </a:xfrm>
        </p:spPr>
        <p:txBody>
          <a:bodyPr>
            <a:normAutofit/>
          </a:bodyPr>
          <a:lstStyle/>
          <a:p>
            <a:pPr marL="514350" indent="-514350">
              <a:buAutoNum type="alphaLcPeriod"/>
            </a:pPr>
            <a:r>
              <a:rPr lang="en-GB" sz="3600"/>
              <a:t>Adi Shankaracharya(अदी शंकराचार्य)</a:t>
            </a:r>
          </a:p>
          <a:p>
            <a:pPr marL="514350" indent="-514350">
              <a:buAutoNum type="alphaLcPeriod"/>
            </a:pPr>
            <a:r>
              <a:rPr lang="en-GB" sz="3600"/>
              <a:t>Mudrarakshasam(</a:t>
            </a:r>
            <a:r>
              <a:rPr lang="en-GB" sz="3600">
                <a:effectLst/>
              </a:rPr>
              <a:t>मुद्राराक्षसम)</a:t>
            </a:r>
            <a:endParaRPr lang="en-GB" sz="3600"/>
          </a:p>
          <a:p>
            <a:pPr marL="514350" indent="-514350">
              <a:buAutoNum type="alphaLcPeriod"/>
            </a:pPr>
            <a:r>
              <a:rPr lang="en-GB" sz="3600"/>
              <a:t>Bharati Balak(भारती बालक)</a:t>
            </a:r>
          </a:p>
          <a:p>
            <a:pPr marL="514350" indent="-514350">
              <a:buAutoNum type="alphaLcPeriod"/>
            </a:pPr>
            <a:r>
              <a:rPr lang="en-GB" sz="3600"/>
              <a:t>Raja Harishchandra(राजा हरिश्चंद्र)</a:t>
            </a:r>
            <a:endParaRPr lang="en-US" sz="3600"/>
          </a:p>
        </p:txBody>
      </p:sp>
    </p:spTree>
    <p:extLst>
      <p:ext uri="{BB962C8B-B14F-4D97-AF65-F5344CB8AC3E}">
        <p14:creationId xmlns:p14="http://schemas.microsoft.com/office/powerpoint/2010/main" val="36865317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EC310-FC03-2D48-AF66-97B2F8E4DCA1}"/>
              </a:ext>
            </a:extLst>
          </p:cNvPr>
          <p:cNvSpPr>
            <a:spLocks noGrp="1"/>
          </p:cNvSpPr>
          <p:nvPr>
            <p:ph type="title"/>
          </p:nvPr>
        </p:nvSpPr>
        <p:spPr>
          <a:xfrm>
            <a:off x="297656" y="388938"/>
            <a:ext cx="11406188" cy="718343"/>
          </a:xfrm>
        </p:spPr>
        <p:txBody>
          <a:bodyPr>
            <a:normAutofit fontScale="90000"/>
          </a:bodyPr>
          <a:lstStyle/>
          <a:p>
            <a:r>
              <a:rPr lang="en-GB" b="1" i="0">
                <a:solidFill>
                  <a:srgbClr val="333333"/>
                </a:solidFill>
                <a:effectLst/>
                <a:latin typeface="Helvetica Neue"/>
              </a:rPr>
              <a:t>Q.16. Who was the first Home Minister of India ?(</a:t>
            </a:r>
            <a:r>
              <a:rPr lang="hi-IN" b="1">
                <a:effectLst/>
              </a:rPr>
              <a:t>भारत के प्रथम गृह मंत्री कौन थे?</a:t>
            </a:r>
            <a:r>
              <a:rPr lang="en-GB" b="1">
                <a:effectLst/>
              </a:rPr>
              <a:t>)</a:t>
            </a:r>
            <a:endParaRPr lang="en-US" b="1"/>
          </a:p>
        </p:txBody>
      </p:sp>
      <p:sp>
        <p:nvSpPr>
          <p:cNvPr id="3" name="Content Placeholder 2">
            <a:extLst>
              <a:ext uri="{FF2B5EF4-FFF2-40B4-BE49-F238E27FC236}">
                <a16:creationId xmlns:a16="http://schemas.microsoft.com/office/drawing/2014/main" id="{20B185B7-9B80-F740-A0BC-1299D784A138}"/>
              </a:ext>
            </a:extLst>
          </p:cNvPr>
          <p:cNvSpPr>
            <a:spLocks noGrp="1"/>
          </p:cNvSpPr>
          <p:nvPr>
            <p:ph idx="1"/>
          </p:nvPr>
        </p:nvSpPr>
        <p:spPr>
          <a:xfrm>
            <a:off x="297656" y="1718470"/>
            <a:ext cx="10515600" cy="4351338"/>
          </a:xfrm>
        </p:spPr>
        <p:txBody>
          <a:bodyPr>
            <a:normAutofit/>
          </a:bodyPr>
          <a:lstStyle/>
          <a:p>
            <a:pPr marL="514350" indent="-514350">
              <a:buAutoNum type="alphaLcPeriod"/>
            </a:pPr>
            <a:r>
              <a:rPr lang="en-GB" sz="4000"/>
              <a:t>Rajendra Prasad(राजेन्द्र प्रसाद)</a:t>
            </a:r>
          </a:p>
          <a:p>
            <a:pPr marL="514350" indent="-514350">
              <a:buAutoNum type="alphaLcPeriod"/>
            </a:pPr>
            <a:r>
              <a:rPr lang="en-GB" sz="4000"/>
              <a:t>John Mathai(जॉन मथाई)</a:t>
            </a:r>
          </a:p>
          <a:p>
            <a:pPr marL="514350" indent="-514350">
              <a:buAutoNum type="alphaLcPeriod"/>
            </a:pPr>
            <a:r>
              <a:rPr lang="en-GB" sz="4000"/>
              <a:t>Vallabbhai Patel(वल्लभ भाई पटेल)</a:t>
            </a:r>
          </a:p>
          <a:p>
            <a:pPr marL="514350" indent="-514350">
              <a:buAutoNum type="alphaLcPeriod"/>
            </a:pPr>
            <a:r>
              <a:rPr lang="en-GB" sz="4000"/>
              <a:t>Dr.S.Radhakrishnan(डॉ ऐस राधाकृष्णन)</a:t>
            </a:r>
            <a:endParaRPr lang="en-US" sz="4000"/>
          </a:p>
        </p:txBody>
      </p:sp>
    </p:spTree>
    <p:extLst>
      <p:ext uri="{BB962C8B-B14F-4D97-AF65-F5344CB8AC3E}">
        <p14:creationId xmlns:p14="http://schemas.microsoft.com/office/powerpoint/2010/main" val="106065728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54584-95E8-9142-B0BB-75312059D287}"/>
              </a:ext>
            </a:extLst>
          </p:cNvPr>
          <p:cNvSpPr>
            <a:spLocks noGrp="1"/>
          </p:cNvSpPr>
          <p:nvPr>
            <p:ph type="title"/>
          </p:nvPr>
        </p:nvSpPr>
        <p:spPr>
          <a:xfrm>
            <a:off x="154781" y="400844"/>
            <a:ext cx="11882437" cy="968375"/>
          </a:xfrm>
        </p:spPr>
        <p:txBody>
          <a:bodyPr>
            <a:noAutofit/>
          </a:bodyPr>
          <a:lstStyle/>
          <a:p>
            <a:r>
              <a:rPr lang="en-GB" sz="4000" b="1" i="0">
                <a:solidFill>
                  <a:srgbClr val="000000"/>
                </a:solidFill>
                <a:effectLst/>
                <a:latin typeface="roboto" panose="02000000000000000000" pitchFamily="2" charset="0"/>
              </a:rPr>
              <a:t>Q.17.Who was appointed as the first woman President of India?(</a:t>
            </a:r>
            <a:r>
              <a:rPr lang="hi-IN" sz="4000" b="1">
                <a:effectLst/>
              </a:rPr>
              <a:t>भारत की पहली महिला राष्ट्रपति के रूप में किसे नियुक्त किया गया था?</a:t>
            </a:r>
            <a:r>
              <a:rPr lang="en-GB" sz="4000" b="1">
                <a:effectLst/>
              </a:rPr>
              <a:t>)</a:t>
            </a:r>
            <a:endParaRPr lang="en-US" sz="4000" b="1"/>
          </a:p>
        </p:txBody>
      </p:sp>
      <p:sp>
        <p:nvSpPr>
          <p:cNvPr id="3" name="Content Placeholder 2">
            <a:extLst>
              <a:ext uri="{FF2B5EF4-FFF2-40B4-BE49-F238E27FC236}">
                <a16:creationId xmlns:a16="http://schemas.microsoft.com/office/drawing/2014/main" id="{F41286A0-CAB1-0844-BAE9-AFAB2EA4DCF9}"/>
              </a:ext>
            </a:extLst>
          </p:cNvPr>
          <p:cNvSpPr>
            <a:spLocks noGrp="1"/>
          </p:cNvSpPr>
          <p:nvPr>
            <p:ph idx="1"/>
          </p:nvPr>
        </p:nvSpPr>
        <p:spPr>
          <a:xfrm>
            <a:off x="361950" y="2034380"/>
            <a:ext cx="10515600" cy="4351338"/>
          </a:xfrm>
        </p:spPr>
        <p:txBody>
          <a:bodyPr>
            <a:normAutofit/>
          </a:bodyPr>
          <a:lstStyle/>
          <a:p>
            <a:pPr marL="514350" indent="-514350">
              <a:buAutoNum type="alphaLcPeriod"/>
            </a:pPr>
            <a:r>
              <a:rPr lang="en-GB" sz="4000"/>
              <a:t>Sushma Swaraj(सुशमा स्वराज)</a:t>
            </a:r>
          </a:p>
          <a:p>
            <a:pPr marL="514350" indent="-514350">
              <a:buAutoNum type="alphaLcPeriod"/>
            </a:pPr>
            <a:r>
              <a:rPr lang="en-GB" sz="4000"/>
              <a:t>Meira Kumar(मीरा कुमार)</a:t>
            </a:r>
          </a:p>
          <a:p>
            <a:pPr marL="514350" indent="-514350">
              <a:buAutoNum type="alphaLcPeriod"/>
            </a:pPr>
            <a:r>
              <a:rPr lang="en-GB" sz="4000"/>
              <a:t>Pratibha Patil(प्रतिभा पाटिल)</a:t>
            </a:r>
          </a:p>
          <a:p>
            <a:pPr marL="514350" indent="-514350">
              <a:buAutoNum type="alphaLcPeriod"/>
            </a:pPr>
            <a:r>
              <a:rPr lang="en-GB" sz="4000"/>
              <a:t>Indira Gandhi(इंदिरा गांधी)</a:t>
            </a:r>
            <a:endParaRPr lang="en-US" sz="4000"/>
          </a:p>
        </p:txBody>
      </p:sp>
    </p:spTree>
    <p:extLst>
      <p:ext uri="{BB962C8B-B14F-4D97-AF65-F5344CB8AC3E}">
        <p14:creationId xmlns:p14="http://schemas.microsoft.com/office/powerpoint/2010/main" val="1753921744"/>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784E0-E628-4644-9B61-1650C4572F08}"/>
              </a:ext>
            </a:extLst>
          </p:cNvPr>
          <p:cNvSpPr>
            <a:spLocks noGrp="1"/>
          </p:cNvSpPr>
          <p:nvPr>
            <p:ph type="title"/>
          </p:nvPr>
        </p:nvSpPr>
        <p:spPr>
          <a:xfrm>
            <a:off x="214313" y="365126"/>
            <a:ext cx="11787187" cy="1051718"/>
          </a:xfrm>
        </p:spPr>
        <p:txBody>
          <a:bodyPr>
            <a:normAutofit fontScale="90000"/>
          </a:bodyPr>
          <a:lstStyle/>
          <a:p>
            <a:r>
              <a:rPr lang="en-GB" b="1" i="0">
                <a:solidFill>
                  <a:srgbClr val="656565"/>
                </a:solidFill>
                <a:effectLst/>
                <a:latin typeface="Roboto" panose="02000000000000000000" pitchFamily="2" charset="0"/>
              </a:rPr>
              <a:t> Q.18.Name of the first country to launch the satellite into space?(</a:t>
            </a:r>
            <a:r>
              <a:rPr lang="hi-IN" b="1">
                <a:effectLst/>
              </a:rPr>
              <a:t>अंतरिक्ष में उपग्रह प्रक्षेपित करने वाले पहले देश का नाम क्या है?</a:t>
            </a:r>
            <a:r>
              <a:rPr lang="en-GB" b="1">
                <a:effectLst/>
              </a:rPr>
              <a:t>)</a:t>
            </a:r>
            <a:endParaRPr lang="en-US" b="1"/>
          </a:p>
        </p:txBody>
      </p:sp>
      <p:sp>
        <p:nvSpPr>
          <p:cNvPr id="3" name="Content Placeholder 2">
            <a:extLst>
              <a:ext uri="{FF2B5EF4-FFF2-40B4-BE49-F238E27FC236}">
                <a16:creationId xmlns:a16="http://schemas.microsoft.com/office/drawing/2014/main" id="{298B17CE-7E15-814F-A45E-5689466D30A2}"/>
              </a:ext>
            </a:extLst>
          </p:cNvPr>
          <p:cNvSpPr>
            <a:spLocks noGrp="1"/>
          </p:cNvSpPr>
          <p:nvPr>
            <p:ph idx="1"/>
          </p:nvPr>
        </p:nvSpPr>
        <p:spPr>
          <a:xfrm>
            <a:off x="214313" y="2004218"/>
            <a:ext cx="10515600" cy="4351338"/>
          </a:xfrm>
        </p:spPr>
        <p:txBody>
          <a:bodyPr>
            <a:normAutofit/>
          </a:bodyPr>
          <a:lstStyle/>
          <a:p>
            <a:pPr marL="514350" indent="-514350">
              <a:buAutoNum type="alphaLcPeriod"/>
            </a:pPr>
            <a:r>
              <a:rPr lang="en-GB" sz="4000"/>
              <a:t>India(भारत)</a:t>
            </a:r>
          </a:p>
          <a:p>
            <a:pPr marL="514350" indent="-514350">
              <a:buAutoNum type="alphaLcPeriod"/>
            </a:pPr>
            <a:r>
              <a:rPr lang="en-GB" sz="4000"/>
              <a:t>Russia(रूस)</a:t>
            </a:r>
          </a:p>
          <a:p>
            <a:pPr marL="514350" indent="-514350">
              <a:buAutoNum type="alphaLcPeriod"/>
            </a:pPr>
            <a:r>
              <a:rPr lang="en-GB" sz="4000"/>
              <a:t>Japan(जापान)</a:t>
            </a:r>
          </a:p>
          <a:p>
            <a:pPr marL="514350" indent="-514350">
              <a:buAutoNum type="alphaLcPeriod"/>
            </a:pPr>
            <a:r>
              <a:rPr lang="en-GB" sz="4000"/>
              <a:t>America(अमेरिका)</a:t>
            </a:r>
            <a:endParaRPr lang="en-US" sz="4000"/>
          </a:p>
        </p:txBody>
      </p:sp>
    </p:spTree>
    <p:extLst>
      <p:ext uri="{BB962C8B-B14F-4D97-AF65-F5344CB8AC3E}">
        <p14:creationId xmlns:p14="http://schemas.microsoft.com/office/powerpoint/2010/main" val="260377140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A259F-D99C-304C-81F9-7A83694BA079}"/>
              </a:ext>
            </a:extLst>
          </p:cNvPr>
          <p:cNvSpPr>
            <a:spLocks noGrp="1"/>
          </p:cNvSpPr>
          <p:nvPr>
            <p:ph type="ctrTitle"/>
          </p:nvPr>
        </p:nvSpPr>
        <p:spPr>
          <a:xfrm>
            <a:off x="-214313" y="-449262"/>
            <a:ext cx="12215813" cy="2270918"/>
          </a:xfrm>
        </p:spPr>
        <p:txBody>
          <a:bodyPr>
            <a:normAutofit/>
          </a:bodyPr>
          <a:lstStyle/>
          <a:p>
            <a:r>
              <a:rPr lang="en-GB" sz="3600" b="1" i="0">
                <a:solidFill>
                  <a:srgbClr val="222222"/>
                </a:solidFill>
                <a:effectLst/>
                <a:latin typeface="Noto Sans"/>
              </a:rPr>
              <a:t>Q.1.What is the proportion of the Sun in the Solar System?(</a:t>
            </a:r>
            <a:r>
              <a:rPr lang="hi-IN" sz="3600" b="1" i="0">
                <a:solidFill>
                  <a:srgbClr val="222222"/>
                </a:solidFill>
                <a:effectLst/>
                <a:latin typeface="Noto Sans"/>
              </a:rPr>
              <a:t>सूर्य सोलर सिस्टम का कितना अनुपात रखता है?</a:t>
            </a:r>
            <a:r>
              <a:rPr lang="en-GB" sz="3600" b="1" i="0">
                <a:solidFill>
                  <a:srgbClr val="222222"/>
                </a:solidFill>
                <a:effectLst/>
                <a:latin typeface="Noto Sans"/>
              </a:rPr>
              <a:t> )</a:t>
            </a:r>
            <a:endParaRPr lang="en-US" sz="3600" b="1"/>
          </a:p>
        </p:txBody>
      </p:sp>
      <p:sp>
        <p:nvSpPr>
          <p:cNvPr id="3" name="Subtitle 2">
            <a:extLst>
              <a:ext uri="{FF2B5EF4-FFF2-40B4-BE49-F238E27FC236}">
                <a16:creationId xmlns:a16="http://schemas.microsoft.com/office/drawing/2014/main" id="{2C0F8187-4D50-8E44-90EE-87B8476DFAF6}"/>
              </a:ext>
            </a:extLst>
          </p:cNvPr>
          <p:cNvSpPr>
            <a:spLocks noGrp="1"/>
          </p:cNvSpPr>
          <p:nvPr>
            <p:ph type="subTitle" idx="1"/>
          </p:nvPr>
        </p:nvSpPr>
        <p:spPr>
          <a:xfrm>
            <a:off x="-2595563" y="2083197"/>
            <a:ext cx="7608094" cy="3477418"/>
          </a:xfrm>
        </p:spPr>
        <p:txBody>
          <a:bodyPr>
            <a:noAutofit/>
          </a:bodyPr>
          <a:lstStyle/>
          <a:p>
            <a:r>
              <a:rPr lang="hi-IN" sz="4000">
                <a:solidFill>
                  <a:srgbClr val="090909"/>
                </a:solidFill>
                <a:latin typeface="Noto Sans"/>
              </a:rPr>
              <a:t>     </a:t>
            </a:r>
            <a:r>
              <a:rPr lang="en-GB" sz="4000">
                <a:solidFill>
                  <a:srgbClr val="090909"/>
                </a:solidFill>
                <a:latin typeface="Noto Sans"/>
              </a:rPr>
              <a:t>a. </a:t>
            </a:r>
            <a:r>
              <a:rPr lang="en-GB" sz="4000" b="0" i="0">
                <a:solidFill>
                  <a:srgbClr val="090909"/>
                </a:solidFill>
                <a:effectLst/>
                <a:latin typeface="Noto Sans"/>
              </a:rPr>
              <a:t> 60%</a:t>
            </a:r>
            <a:r>
              <a:rPr lang="hi-IN" sz="4000" b="0" i="0">
                <a:solidFill>
                  <a:srgbClr val="090909"/>
                </a:solidFill>
                <a:effectLst/>
                <a:latin typeface="Noto Sans"/>
              </a:rPr>
              <a:t>(६०%)</a:t>
            </a:r>
            <a:br>
              <a:rPr lang="en-GB" sz="4000"/>
            </a:br>
            <a:r>
              <a:rPr lang="hi-IN" sz="4000"/>
              <a:t>     </a:t>
            </a:r>
            <a:r>
              <a:rPr lang="en-GB" sz="4000">
                <a:solidFill>
                  <a:srgbClr val="090909"/>
                </a:solidFill>
                <a:latin typeface="Noto Sans"/>
              </a:rPr>
              <a:t>b. </a:t>
            </a:r>
            <a:r>
              <a:rPr lang="en-GB" sz="4000" b="0" i="0">
                <a:solidFill>
                  <a:srgbClr val="090909"/>
                </a:solidFill>
                <a:effectLst/>
                <a:latin typeface="Noto Sans"/>
              </a:rPr>
              <a:t> 70%</a:t>
            </a:r>
            <a:r>
              <a:rPr lang="hi-IN" sz="4000" b="0" i="0">
                <a:solidFill>
                  <a:srgbClr val="090909"/>
                </a:solidFill>
                <a:effectLst/>
                <a:latin typeface="Noto Sans"/>
              </a:rPr>
              <a:t>(७०%)</a:t>
            </a:r>
            <a:br>
              <a:rPr lang="en-GB" sz="4000"/>
            </a:br>
            <a:r>
              <a:rPr lang="hi-IN" sz="4000"/>
              <a:t>     </a:t>
            </a:r>
            <a:r>
              <a:rPr lang="en-GB" sz="4000">
                <a:solidFill>
                  <a:srgbClr val="090909"/>
                </a:solidFill>
                <a:latin typeface="Noto Sans"/>
              </a:rPr>
              <a:t>c. </a:t>
            </a:r>
            <a:r>
              <a:rPr lang="en-GB" sz="4000" b="0" i="0">
                <a:solidFill>
                  <a:srgbClr val="090909"/>
                </a:solidFill>
                <a:effectLst/>
                <a:latin typeface="Noto Sans"/>
              </a:rPr>
              <a:t> 98%</a:t>
            </a:r>
            <a:r>
              <a:rPr lang="hi-IN" sz="4000" b="0" i="0">
                <a:solidFill>
                  <a:srgbClr val="090909"/>
                </a:solidFill>
                <a:effectLst/>
                <a:latin typeface="Noto Sans"/>
              </a:rPr>
              <a:t>(९८%)</a:t>
            </a:r>
            <a:br>
              <a:rPr lang="en-GB" sz="4000"/>
            </a:br>
            <a:r>
              <a:rPr lang="en-GB" sz="4000"/>
              <a:t>      </a:t>
            </a:r>
            <a:r>
              <a:rPr lang="hi-IN" sz="4000"/>
              <a:t>        </a:t>
            </a:r>
            <a:r>
              <a:rPr lang="en-GB" sz="4000">
                <a:solidFill>
                  <a:srgbClr val="090909"/>
                </a:solidFill>
                <a:latin typeface="Noto Sans"/>
              </a:rPr>
              <a:t>d. </a:t>
            </a:r>
            <a:r>
              <a:rPr lang="en-GB" sz="4000" b="0" i="0">
                <a:solidFill>
                  <a:srgbClr val="090909"/>
                </a:solidFill>
                <a:effectLst/>
                <a:latin typeface="Noto Sans"/>
              </a:rPr>
              <a:t> 99.86%</a:t>
            </a:r>
            <a:r>
              <a:rPr lang="hi-IN" sz="4000" b="0" i="0">
                <a:solidFill>
                  <a:srgbClr val="090909"/>
                </a:solidFill>
                <a:effectLst/>
                <a:latin typeface="Noto Sans"/>
              </a:rPr>
              <a:t>(९९॰८६%)</a:t>
            </a:r>
            <a:endParaRPr lang="en-US" sz="4000"/>
          </a:p>
        </p:txBody>
      </p:sp>
    </p:spTree>
    <p:extLst>
      <p:ext uri="{BB962C8B-B14F-4D97-AF65-F5344CB8AC3E}">
        <p14:creationId xmlns:p14="http://schemas.microsoft.com/office/powerpoint/2010/main" val="1635648904"/>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CD6EB-FCF3-654C-BEDE-E53E5A191F0F}"/>
              </a:ext>
            </a:extLst>
          </p:cNvPr>
          <p:cNvSpPr>
            <a:spLocks noGrp="1"/>
          </p:cNvSpPr>
          <p:nvPr>
            <p:ph type="title"/>
          </p:nvPr>
        </p:nvSpPr>
        <p:spPr>
          <a:xfrm>
            <a:off x="392905" y="365125"/>
            <a:ext cx="11656219" cy="873125"/>
          </a:xfrm>
        </p:spPr>
        <p:txBody>
          <a:bodyPr>
            <a:normAutofit fontScale="90000"/>
          </a:bodyPr>
          <a:lstStyle/>
          <a:p>
            <a:r>
              <a:rPr lang="en-GB" b="1" i="0">
                <a:solidFill>
                  <a:srgbClr val="656565"/>
                </a:solidFill>
                <a:effectLst/>
                <a:latin typeface="Roboto" panose="02000000000000000000" pitchFamily="2" charset="0"/>
              </a:rPr>
              <a:t>Q.19.Who was the first woman to climb Mount Everest?(</a:t>
            </a:r>
            <a:r>
              <a:rPr lang="hi-IN" b="1">
                <a:effectLst/>
              </a:rPr>
              <a:t>माउंट एवरेस्ट पर चढ़ने वाली पहली महिला कौन थी?</a:t>
            </a:r>
            <a:r>
              <a:rPr lang="en-GB" b="1">
                <a:effectLst/>
              </a:rPr>
              <a:t>)</a:t>
            </a:r>
            <a:endParaRPr lang="en-US" b="1"/>
          </a:p>
        </p:txBody>
      </p:sp>
      <p:sp>
        <p:nvSpPr>
          <p:cNvPr id="3" name="Content Placeholder 2">
            <a:extLst>
              <a:ext uri="{FF2B5EF4-FFF2-40B4-BE49-F238E27FC236}">
                <a16:creationId xmlns:a16="http://schemas.microsoft.com/office/drawing/2014/main" id="{C850E476-334E-624A-9795-A008D7F669F9}"/>
              </a:ext>
            </a:extLst>
          </p:cNvPr>
          <p:cNvSpPr>
            <a:spLocks noGrp="1"/>
          </p:cNvSpPr>
          <p:nvPr>
            <p:ph idx="1"/>
          </p:nvPr>
        </p:nvSpPr>
        <p:spPr>
          <a:xfrm>
            <a:off x="540543" y="1897062"/>
            <a:ext cx="10515600" cy="4351338"/>
          </a:xfrm>
        </p:spPr>
        <p:txBody>
          <a:bodyPr>
            <a:normAutofit/>
          </a:bodyPr>
          <a:lstStyle/>
          <a:p>
            <a:pPr marL="514350" indent="-514350">
              <a:buAutoNum type="alphaLcPeriod"/>
            </a:pPr>
            <a:r>
              <a:rPr lang="en-GB" sz="4000"/>
              <a:t>Geeta Phogat(गीता फोगात)</a:t>
            </a:r>
          </a:p>
          <a:p>
            <a:pPr marL="514350" indent="-514350">
              <a:buAutoNum type="alphaLcPeriod"/>
            </a:pPr>
            <a:r>
              <a:rPr lang="en-GB" sz="4000"/>
              <a:t>Sonia Ranawat(सोनिया रनावत)</a:t>
            </a:r>
          </a:p>
          <a:p>
            <a:pPr marL="514350" indent="-514350">
              <a:buAutoNum type="alphaLcPeriod"/>
            </a:pPr>
            <a:r>
              <a:rPr lang="en-GB" sz="4000"/>
              <a:t>Mary John(मैरी जॉन)</a:t>
            </a:r>
          </a:p>
          <a:p>
            <a:pPr marL="514350" indent="-514350">
              <a:buAutoNum type="alphaLcPeriod"/>
            </a:pPr>
            <a:r>
              <a:rPr lang="en-GB" sz="4000"/>
              <a:t>Junko Tabei(जुनको तबे) </a:t>
            </a:r>
            <a:endParaRPr lang="en-US" sz="4000"/>
          </a:p>
        </p:txBody>
      </p:sp>
    </p:spTree>
    <p:extLst>
      <p:ext uri="{BB962C8B-B14F-4D97-AF65-F5344CB8AC3E}">
        <p14:creationId xmlns:p14="http://schemas.microsoft.com/office/powerpoint/2010/main" val="283369995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F5F38-76B7-134E-9DEA-CADC5FB010F9}"/>
              </a:ext>
            </a:extLst>
          </p:cNvPr>
          <p:cNvSpPr>
            <a:spLocks noGrp="1"/>
          </p:cNvSpPr>
          <p:nvPr>
            <p:ph type="title"/>
          </p:nvPr>
        </p:nvSpPr>
        <p:spPr>
          <a:xfrm>
            <a:off x="357188" y="365126"/>
            <a:ext cx="11834812" cy="1135062"/>
          </a:xfrm>
        </p:spPr>
        <p:txBody>
          <a:bodyPr>
            <a:normAutofit fontScale="90000"/>
          </a:bodyPr>
          <a:lstStyle/>
          <a:p>
            <a:r>
              <a:rPr lang="en-GB" b="1" i="0">
                <a:solidFill>
                  <a:srgbClr val="444444"/>
                </a:solidFill>
                <a:effectLst/>
                <a:latin typeface="Georgia" panose="02040502050405020303" pitchFamily="18" charset="0"/>
              </a:rPr>
              <a:t>Q.20.Who was the first President of the Indian National Congress?(</a:t>
            </a:r>
            <a:r>
              <a:rPr lang="hi-IN" b="1">
                <a:effectLst/>
              </a:rPr>
              <a:t>भारतीय राष्ट्रीय कांग्रेस के प्रथम अध्यक्ष कौन थे?</a:t>
            </a:r>
            <a:r>
              <a:rPr lang="en-GB" b="1">
                <a:effectLst/>
              </a:rPr>
              <a:t>)</a:t>
            </a:r>
            <a:endParaRPr lang="en-US" b="1"/>
          </a:p>
        </p:txBody>
      </p:sp>
      <p:sp>
        <p:nvSpPr>
          <p:cNvPr id="3" name="Content Placeholder 2">
            <a:extLst>
              <a:ext uri="{FF2B5EF4-FFF2-40B4-BE49-F238E27FC236}">
                <a16:creationId xmlns:a16="http://schemas.microsoft.com/office/drawing/2014/main" id="{528FA957-2FEE-1444-929B-7E85B6B63A96}"/>
              </a:ext>
            </a:extLst>
          </p:cNvPr>
          <p:cNvSpPr>
            <a:spLocks noGrp="1"/>
          </p:cNvSpPr>
          <p:nvPr>
            <p:ph idx="1"/>
          </p:nvPr>
        </p:nvSpPr>
        <p:spPr>
          <a:xfrm>
            <a:off x="357188" y="1932781"/>
            <a:ext cx="10515600" cy="4351338"/>
          </a:xfrm>
        </p:spPr>
        <p:txBody>
          <a:bodyPr>
            <a:normAutofit/>
          </a:bodyPr>
          <a:lstStyle/>
          <a:p>
            <a:pPr marL="514350" indent="-514350" fontAlgn="base">
              <a:buAutoNum type="alphaLcPeriod"/>
            </a:pPr>
            <a:r>
              <a:rPr lang="en-GB" sz="4000" b="0" i="0">
                <a:solidFill>
                  <a:srgbClr val="444444"/>
                </a:solidFill>
                <a:effectLst/>
                <a:latin typeface="Georgia" panose="02040502050405020303" pitchFamily="18" charset="0"/>
              </a:rPr>
              <a:t>W.C.Banerjee(</a:t>
            </a:r>
            <a:r>
              <a:rPr lang="hi-IN" sz="4000">
                <a:effectLst/>
              </a:rPr>
              <a:t>डब्ल्यू.सी. बनर्जी</a:t>
            </a:r>
            <a:r>
              <a:rPr lang="en-GB" sz="4000">
                <a:effectLst/>
              </a:rPr>
              <a:t>)</a:t>
            </a:r>
            <a:r>
              <a:rPr lang="en-GB" sz="4000" b="0" i="0">
                <a:solidFill>
                  <a:srgbClr val="444444"/>
                </a:solidFill>
                <a:effectLst/>
                <a:latin typeface="Georgia" panose="02040502050405020303" pitchFamily="18" charset="0"/>
              </a:rPr>
              <a:t> </a:t>
            </a:r>
          </a:p>
          <a:p>
            <a:pPr marL="514350" indent="-514350" fontAlgn="base">
              <a:buAutoNum type="alphaLcPeriod"/>
            </a:pPr>
            <a:r>
              <a:rPr lang="en-GB" sz="4000">
                <a:solidFill>
                  <a:srgbClr val="444444"/>
                </a:solidFill>
                <a:latin typeface="Georgia" panose="02040502050405020303" pitchFamily="18" charset="0"/>
              </a:rPr>
              <a:t>Mahatma Gandhi(महात्मा गाँधी)</a:t>
            </a:r>
          </a:p>
          <a:p>
            <a:pPr marL="514350" indent="-514350" fontAlgn="base">
              <a:buAutoNum type="alphaLcPeriod"/>
            </a:pPr>
            <a:r>
              <a:rPr lang="en-GB" sz="4000" b="0" i="0">
                <a:solidFill>
                  <a:srgbClr val="444444"/>
                </a:solidFill>
                <a:effectLst/>
                <a:latin typeface="Georgia" panose="02040502050405020303" pitchFamily="18" charset="0"/>
              </a:rPr>
              <a:t>Jawaharlal Nehru(जवाहर लाल नेहरू)</a:t>
            </a:r>
          </a:p>
          <a:p>
            <a:pPr marL="514350" indent="-514350" fontAlgn="base">
              <a:buAutoNum type="alphaLcPeriod"/>
            </a:pPr>
            <a:r>
              <a:rPr lang="en-GB" sz="4000">
                <a:solidFill>
                  <a:srgbClr val="444444"/>
                </a:solidFill>
                <a:latin typeface="Georgia" panose="02040502050405020303" pitchFamily="18" charset="0"/>
              </a:rPr>
              <a:t>Subhash Chandra Bose(शुभाष चंद्र बोस)</a:t>
            </a:r>
            <a:endParaRPr lang="en-GB" sz="4000" b="0" i="0">
              <a:solidFill>
                <a:srgbClr val="444444"/>
              </a:solidFill>
              <a:effectLst/>
              <a:latin typeface="Georgia" panose="02040502050405020303" pitchFamily="18" charset="0"/>
            </a:endParaRPr>
          </a:p>
          <a:p>
            <a:pPr marL="514350" indent="-514350" fontAlgn="base">
              <a:buAutoNum type="alphaLcPeriod"/>
            </a:pPr>
            <a:endParaRPr lang="en-GB" sz="4000" b="0" i="0">
              <a:solidFill>
                <a:srgbClr val="444444"/>
              </a:solidFill>
              <a:effectLst/>
              <a:latin typeface="Georgia" panose="02040502050405020303" pitchFamily="18" charset="0"/>
            </a:endParaRPr>
          </a:p>
          <a:p>
            <a:pPr marL="0" indent="0" fontAlgn="base">
              <a:buNone/>
            </a:pPr>
            <a:endParaRPr lang="en-GB" sz="4000" b="0" i="0">
              <a:solidFill>
                <a:srgbClr val="444444"/>
              </a:solidFill>
              <a:effectLst/>
              <a:latin typeface="Georgia" panose="02040502050405020303" pitchFamily="18" charset="0"/>
            </a:endParaRPr>
          </a:p>
          <a:p>
            <a:pPr marL="0" indent="0" fontAlgn="base">
              <a:buNone/>
            </a:pPr>
            <a:endParaRPr lang="en-GB" sz="4000" b="0" i="0">
              <a:solidFill>
                <a:srgbClr val="444444"/>
              </a:solidFill>
              <a:effectLst/>
              <a:latin typeface="Georgia" panose="02040502050405020303" pitchFamily="18" charset="0"/>
            </a:endParaRPr>
          </a:p>
        </p:txBody>
      </p:sp>
    </p:spTree>
    <p:extLst>
      <p:ext uri="{BB962C8B-B14F-4D97-AF65-F5344CB8AC3E}">
        <p14:creationId xmlns:p14="http://schemas.microsoft.com/office/powerpoint/2010/main" val="234718312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E138A-1FF9-F240-9837-DFF3F83093EF}"/>
              </a:ext>
            </a:extLst>
          </p:cNvPr>
          <p:cNvSpPr>
            <a:spLocks noGrp="1"/>
          </p:cNvSpPr>
          <p:nvPr>
            <p:ph type="title"/>
          </p:nvPr>
        </p:nvSpPr>
        <p:spPr>
          <a:xfrm>
            <a:off x="238125" y="365126"/>
            <a:ext cx="11953875" cy="932656"/>
          </a:xfrm>
        </p:spPr>
        <p:txBody>
          <a:bodyPr>
            <a:normAutofit fontScale="90000"/>
          </a:bodyPr>
          <a:lstStyle/>
          <a:p>
            <a:r>
              <a:rPr lang="en-GB" b="1" i="0">
                <a:solidFill>
                  <a:srgbClr val="333333"/>
                </a:solidFill>
                <a:effectLst/>
                <a:latin typeface="Roboto" panose="02000000000000000000" pitchFamily="2" charset="0"/>
              </a:rPr>
              <a:t>Q.21.Who was the first Indian pilot?(</a:t>
            </a:r>
            <a:r>
              <a:rPr lang="hi-IN" b="1">
                <a:effectLst/>
              </a:rPr>
              <a:t>पहला भारतीय पायलट कौन था?</a:t>
            </a:r>
            <a:r>
              <a:rPr lang="en-GB" b="1">
                <a:effectLst/>
              </a:rPr>
              <a:t>)</a:t>
            </a:r>
            <a:endParaRPr lang="en-US" b="1"/>
          </a:p>
        </p:txBody>
      </p:sp>
      <p:sp>
        <p:nvSpPr>
          <p:cNvPr id="3" name="Content Placeholder 2">
            <a:extLst>
              <a:ext uri="{FF2B5EF4-FFF2-40B4-BE49-F238E27FC236}">
                <a16:creationId xmlns:a16="http://schemas.microsoft.com/office/drawing/2014/main" id="{47CA7380-64D1-674B-AED3-08BE6906B094}"/>
              </a:ext>
            </a:extLst>
          </p:cNvPr>
          <p:cNvSpPr>
            <a:spLocks noGrp="1"/>
          </p:cNvSpPr>
          <p:nvPr>
            <p:ph idx="1"/>
          </p:nvPr>
        </p:nvSpPr>
        <p:spPr>
          <a:xfrm>
            <a:off x="238125" y="1670844"/>
            <a:ext cx="12084844" cy="3853656"/>
          </a:xfrm>
        </p:spPr>
        <p:txBody>
          <a:bodyPr>
            <a:normAutofit fontScale="92500"/>
          </a:bodyPr>
          <a:lstStyle/>
          <a:p>
            <a:pPr marL="514350" indent="-514350">
              <a:buAutoNum type="alphaLcPeriod"/>
            </a:pPr>
            <a:r>
              <a:rPr lang="en-GB" sz="4000" b="0" i="0">
                <a:solidFill>
                  <a:srgbClr val="333333"/>
                </a:solidFill>
                <a:effectLst/>
                <a:latin typeface="Roboto" panose="02000000000000000000" pitchFamily="2" charset="0"/>
              </a:rPr>
              <a:t>Sardar Baldev Singh(</a:t>
            </a:r>
            <a:r>
              <a:rPr lang="hi-IN" sz="4000">
                <a:effectLst/>
              </a:rPr>
              <a:t>सरदार बलदेव सिंह</a:t>
            </a:r>
            <a:r>
              <a:rPr lang="en-GB" sz="4000" b="0" i="0">
                <a:solidFill>
                  <a:srgbClr val="333333"/>
                </a:solidFill>
                <a:effectLst/>
                <a:latin typeface="Roboto" panose="02000000000000000000" pitchFamily="2" charset="0"/>
              </a:rPr>
              <a:t>)</a:t>
            </a:r>
          </a:p>
          <a:p>
            <a:pPr marL="514350" indent="-514350">
              <a:buAutoNum type="alphaLcPeriod" startAt="2"/>
            </a:pPr>
            <a:r>
              <a:rPr lang="en-GB" sz="4000" b="0" i="0">
                <a:solidFill>
                  <a:srgbClr val="333333"/>
                </a:solidFill>
                <a:effectLst/>
                <a:latin typeface="Roboto" panose="02000000000000000000" pitchFamily="2" charset="0"/>
              </a:rPr>
              <a:t>J.R.D. Tata(</a:t>
            </a:r>
            <a:r>
              <a:rPr lang="hi-IN" sz="4000">
                <a:effectLst/>
              </a:rPr>
              <a:t>जे.आर.डी. टाटा</a:t>
            </a:r>
            <a:r>
              <a:rPr lang="en-GB" sz="4000" b="0" i="0">
                <a:solidFill>
                  <a:srgbClr val="333333"/>
                </a:solidFill>
                <a:effectLst/>
                <a:latin typeface="Roboto" panose="02000000000000000000" pitchFamily="2" charset="0"/>
              </a:rPr>
              <a:t>)</a:t>
            </a:r>
          </a:p>
          <a:p>
            <a:pPr marL="514350" indent="-514350">
              <a:buAutoNum type="alphaLcPeriod" startAt="2"/>
            </a:pPr>
            <a:r>
              <a:rPr lang="en-GB" sz="4000" b="0" i="0">
                <a:solidFill>
                  <a:srgbClr val="333333"/>
                </a:solidFill>
                <a:effectLst/>
                <a:latin typeface="Roboto" panose="02000000000000000000" pitchFamily="2" charset="0"/>
              </a:rPr>
              <a:t>Sardar Vallabh Bhai Patel(</a:t>
            </a:r>
            <a:r>
              <a:rPr lang="hi-IN" sz="4000">
                <a:effectLst/>
              </a:rPr>
              <a:t>सरदार वल्लभ भाई पटेल</a:t>
            </a:r>
            <a:r>
              <a:rPr lang="en-GB" sz="4000" b="0" i="0">
                <a:solidFill>
                  <a:srgbClr val="333333"/>
                </a:solidFill>
                <a:effectLst/>
                <a:latin typeface="Roboto" panose="02000000000000000000" pitchFamily="2" charset="0"/>
              </a:rPr>
              <a:t>)</a:t>
            </a:r>
          </a:p>
          <a:p>
            <a:pPr marL="514350" indent="-514350">
              <a:buAutoNum type="alphaLcPeriod" startAt="2"/>
            </a:pPr>
            <a:r>
              <a:rPr lang="en-GB" sz="4000" b="0" i="0">
                <a:solidFill>
                  <a:srgbClr val="333333"/>
                </a:solidFill>
                <a:effectLst/>
                <a:latin typeface="Roboto" panose="02000000000000000000" pitchFamily="2" charset="0"/>
              </a:rPr>
              <a:t>R.K. Shanmukham Chetty(</a:t>
            </a:r>
            <a:r>
              <a:rPr lang="hi-IN" sz="4000">
                <a:effectLst/>
              </a:rPr>
              <a:t>आर.के. शनमुखम चेट्टी</a:t>
            </a:r>
            <a:r>
              <a:rPr lang="en-GB" sz="4000" b="0" i="0">
                <a:solidFill>
                  <a:srgbClr val="333333"/>
                </a:solidFill>
                <a:effectLst/>
                <a:latin typeface="Roboto" panose="02000000000000000000" pitchFamily="2" charset="0"/>
              </a:rPr>
              <a:t>)</a:t>
            </a:r>
          </a:p>
        </p:txBody>
      </p:sp>
    </p:spTree>
    <p:extLst>
      <p:ext uri="{BB962C8B-B14F-4D97-AF65-F5344CB8AC3E}">
        <p14:creationId xmlns:p14="http://schemas.microsoft.com/office/powerpoint/2010/main" val="2375927292"/>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BE24E-C163-4A43-8733-204AF64F9A89}"/>
              </a:ext>
            </a:extLst>
          </p:cNvPr>
          <p:cNvSpPr>
            <a:spLocks noGrp="1"/>
          </p:cNvSpPr>
          <p:nvPr>
            <p:ph type="title"/>
          </p:nvPr>
        </p:nvSpPr>
        <p:spPr>
          <a:xfrm>
            <a:off x="273844" y="547688"/>
            <a:ext cx="11918156" cy="773906"/>
          </a:xfrm>
        </p:spPr>
        <p:txBody>
          <a:bodyPr>
            <a:noAutofit/>
          </a:bodyPr>
          <a:lstStyle/>
          <a:p>
            <a:r>
              <a:rPr lang="en-GB" b="1" i="0">
                <a:solidFill>
                  <a:srgbClr val="656565"/>
                </a:solidFill>
                <a:effectLst/>
                <a:latin typeface="Roboto" panose="02000000000000000000" pitchFamily="2" charset="0"/>
              </a:rPr>
              <a:t>Q.22.Name of the first Country to make a constitution?(</a:t>
            </a:r>
            <a:r>
              <a:rPr lang="hi-IN" b="1">
                <a:effectLst/>
              </a:rPr>
              <a:t>संविधान बनाने वाले पहले देश का नाम?</a:t>
            </a:r>
            <a:r>
              <a:rPr lang="en-GB" b="1">
                <a:effectLst/>
              </a:rPr>
              <a:t>)</a:t>
            </a:r>
            <a:endParaRPr lang="en-US" b="1"/>
          </a:p>
        </p:txBody>
      </p:sp>
      <p:sp>
        <p:nvSpPr>
          <p:cNvPr id="3" name="Content Placeholder 2">
            <a:extLst>
              <a:ext uri="{FF2B5EF4-FFF2-40B4-BE49-F238E27FC236}">
                <a16:creationId xmlns:a16="http://schemas.microsoft.com/office/drawing/2014/main" id="{976AA65E-3539-D24E-8AFA-B49A078398D3}"/>
              </a:ext>
            </a:extLst>
          </p:cNvPr>
          <p:cNvSpPr>
            <a:spLocks noGrp="1"/>
          </p:cNvSpPr>
          <p:nvPr>
            <p:ph idx="1"/>
          </p:nvPr>
        </p:nvSpPr>
        <p:spPr>
          <a:xfrm>
            <a:off x="273844" y="2083594"/>
            <a:ext cx="11079956" cy="4226717"/>
          </a:xfrm>
        </p:spPr>
        <p:txBody>
          <a:bodyPr>
            <a:normAutofit/>
          </a:bodyPr>
          <a:lstStyle/>
          <a:p>
            <a:pPr marL="514350" indent="-514350">
              <a:buAutoNum type="alphaLcPeriod"/>
            </a:pPr>
            <a:r>
              <a:rPr lang="en-GB" sz="4000"/>
              <a:t>USA(</a:t>
            </a:r>
            <a:r>
              <a:rPr lang="hi-IN" sz="4000">
                <a:effectLst/>
              </a:rPr>
              <a:t>अमेरीका</a:t>
            </a:r>
            <a:r>
              <a:rPr lang="en-GB" sz="4000">
                <a:effectLst/>
              </a:rPr>
              <a:t>)</a:t>
            </a:r>
            <a:endParaRPr lang="en-GB" sz="4000"/>
          </a:p>
          <a:p>
            <a:pPr marL="514350" indent="-514350">
              <a:buAutoNum type="alphaLcPeriod"/>
            </a:pPr>
            <a:r>
              <a:rPr lang="en-GB" sz="4000"/>
              <a:t>Brazil(</a:t>
            </a:r>
            <a:r>
              <a:rPr lang="hi-IN" sz="4000">
                <a:effectLst/>
              </a:rPr>
              <a:t>ब्राज़िल</a:t>
            </a:r>
            <a:r>
              <a:rPr lang="en-GB" sz="4000"/>
              <a:t>)</a:t>
            </a:r>
          </a:p>
          <a:p>
            <a:pPr marL="514350" indent="-514350">
              <a:buAutoNum type="alphaLcPeriod"/>
            </a:pPr>
            <a:r>
              <a:rPr lang="en-GB" sz="4000"/>
              <a:t>Russia(</a:t>
            </a:r>
            <a:r>
              <a:rPr lang="hi-IN" sz="4000">
                <a:effectLst/>
              </a:rPr>
              <a:t>रूस </a:t>
            </a:r>
            <a:r>
              <a:rPr lang="en-GB" sz="4000"/>
              <a:t>)</a:t>
            </a:r>
          </a:p>
          <a:p>
            <a:pPr marL="514350" indent="-514350">
              <a:buAutoNum type="alphaLcPeriod"/>
            </a:pPr>
            <a:r>
              <a:rPr lang="en-GB" sz="4000"/>
              <a:t>Britain(</a:t>
            </a:r>
            <a:r>
              <a:rPr lang="hi-IN" sz="4000">
                <a:effectLst/>
              </a:rPr>
              <a:t>ब्रिटेन</a:t>
            </a:r>
            <a:r>
              <a:rPr lang="en-GB" sz="4000"/>
              <a:t>) </a:t>
            </a:r>
            <a:endParaRPr lang="en-US" sz="4000"/>
          </a:p>
        </p:txBody>
      </p:sp>
    </p:spTree>
    <p:extLst>
      <p:ext uri="{BB962C8B-B14F-4D97-AF65-F5344CB8AC3E}">
        <p14:creationId xmlns:p14="http://schemas.microsoft.com/office/powerpoint/2010/main" val="164984461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6FBD6-8ABB-204B-AE70-0FC56B3187F3}"/>
              </a:ext>
            </a:extLst>
          </p:cNvPr>
          <p:cNvSpPr>
            <a:spLocks noGrp="1"/>
          </p:cNvSpPr>
          <p:nvPr>
            <p:ph type="title"/>
          </p:nvPr>
        </p:nvSpPr>
        <p:spPr>
          <a:xfrm>
            <a:off x="-95250" y="-369095"/>
            <a:ext cx="12727781" cy="2345532"/>
          </a:xfrm>
        </p:spPr>
        <p:txBody>
          <a:bodyPr>
            <a:noAutofit/>
          </a:bodyPr>
          <a:lstStyle/>
          <a:p>
            <a:r>
              <a:rPr lang="en-GB" b="1" i="0">
                <a:solidFill>
                  <a:srgbClr val="656565"/>
                </a:solidFill>
                <a:effectLst/>
                <a:latin typeface="Roboto" panose="02000000000000000000" pitchFamily="2" charset="0"/>
              </a:rPr>
              <a:t>Q.23.First President of United States of America?(</a:t>
            </a:r>
            <a:r>
              <a:rPr lang="hi-IN" b="1">
                <a:effectLst/>
              </a:rPr>
              <a:t>संयुक्त राज्य अमेरिका के प्रथम राष्ट्रपति?</a:t>
            </a:r>
            <a:r>
              <a:rPr lang="en-GB" b="1">
                <a:effectLst/>
              </a:rPr>
              <a:t>)</a:t>
            </a:r>
            <a:endParaRPr lang="en-US" b="1"/>
          </a:p>
        </p:txBody>
      </p:sp>
      <p:sp>
        <p:nvSpPr>
          <p:cNvPr id="3" name="Content Placeholder 2">
            <a:extLst>
              <a:ext uri="{FF2B5EF4-FFF2-40B4-BE49-F238E27FC236}">
                <a16:creationId xmlns:a16="http://schemas.microsoft.com/office/drawing/2014/main" id="{7404644E-2FB0-BA40-B197-5E3D5FA00235}"/>
              </a:ext>
            </a:extLst>
          </p:cNvPr>
          <p:cNvSpPr>
            <a:spLocks noGrp="1"/>
          </p:cNvSpPr>
          <p:nvPr>
            <p:ph idx="1"/>
          </p:nvPr>
        </p:nvSpPr>
        <p:spPr>
          <a:xfrm>
            <a:off x="135732" y="1813719"/>
            <a:ext cx="11353800" cy="3794125"/>
          </a:xfrm>
        </p:spPr>
        <p:txBody>
          <a:bodyPr>
            <a:normAutofit/>
          </a:bodyPr>
          <a:lstStyle/>
          <a:p>
            <a:pPr marL="514350" indent="-514350">
              <a:buAutoNum type="alphaLcPeriod"/>
            </a:pPr>
            <a:r>
              <a:rPr lang="en-GB" sz="4000"/>
              <a:t>George Washington(</a:t>
            </a:r>
            <a:r>
              <a:rPr lang="hi-IN" sz="4000">
                <a:effectLst/>
              </a:rPr>
              <a:t>जॉर्ज वाशिंगटन </a:t>
            </a:r>
            <a:r>
              <a:rPr lang="en-GB" sz="4000"/>
              <a:t>) </a:t>
            </a:r>
          </a:p>
          <a:p>
            <a:pPr marL="514350" indent="-514350">
              <a:buAutoNum type="alphaLcPeriod"/>
            </a:pPr>
            <a:r>
              <a:rPr lang="en-GB" sz="4000"/>
              <a:t>Chand Bihari Sharma(</a:t>
            </a:r>
            <a:r>
              <a:rPr lang="hi-IN" sz="4000">
                <a:effectLst/>
              </a:rPr>
              <a:t>चांद बिहारी शर्मा </a:t>
            </a:r>
            <a:r>
              <a:rPr lang="en-GB" sz="4000"/>
              <a:t>)</a:t>
            </a:r>
          </a:p>
          <a:p>
            <a:pPr marL="514350" indent="-514350">
              <a:buAutoNum type="alphaLcPeriod"/>
            </a:pPr>
            <a:r>
              <a:rPr lang="en-GB" sz="4000"/>
              <a:t>Rakesh Singh(</a:t>
            </a:r>
            <a:r>
              <a:rPr lang="hi-IN" sz="4000">
                <a:effectLst/>
              </a:rPr>
              <a:t>राकेश सिंह </a:t>
            </a:r>
            <a:r>
              <a:rPr lang="en-GB" sz="4000"/>
              <a:t>)</a:t>
            </a:r>
          </a:p>
          <a:p>
            <a:pPr marL="514350" indent="-514350">
              <a:buAutoNum type="alphaLcPeriod"/>
            </a:pPr>
            <a:r>
              <a:rPr lang="en-GB" sz="4000"/>
              <a:t>Tom Cruise(</a:t>
            </a:r>
            <a:r>
              <a:rPr lang="hi-IN" sz="4000">
                <a:effectLst/>
              </a:rPr>
              <a:t>टॉम क्रूज</a:t>
            </a:r>
            <a:r>
              <a:rPr lang="en-GB" sz="4000"/>
              <a:t>)</a:t>
            </a:r>
            <a:endParaRPr lang="en-US" sz="4000"/>
          </a:p>
        </p:txBody>
      </p:sp>
    </p:spTree>
    <p:extLst>
      <p:ext uri="{BB962C8B-B14F-4D97-AF65-F5344CB8AC3E}">
        <p14:creationId xmlns:p14="http://schemas.microsoft.com/office/powerpoint/2010/main" val="31878904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616A4-CD2B-9348-8646-0A570E88801C}"/>
              </a:ext>
            </a:extLst>
          </p:cNvPr>
          <p:cNvSpPr>
            <a:spLocks noGrp="1"/>
          </p:cNvSpPr>
          <p:nvPr>
            <p:ph type="title"/>
          </p:nvPr>
        </p:nvSpPr>
        <p:spPr>
          <a:xfrm>
            <a:off x="357189" y="365126"/>
            <a:ext cx="11834812" cy="920750"/>
          </a:xfrm>
        </p:spPr>
        <p:txBody>
          <a:bodyPr>
            <a:normAutofit fontScale="90000"/>
          </a:bodyPr>
          <a:lstStyle/>
          <a:p>
            <a:r>
              <a:rPr lang="en-GB" b="1" i="0">
                <a:solidFill>
                  <a:srgbClr val="000000"/>
                </a:solidFill>
                <a:effectLst/>
                <a:latin typeface="Roboto" panose="02000000000000000000" pitchFamily="2" charset="0"/>
              </a:rPr>
              <a:t>Q.24.Who was the first Indian Scientist to win a Nobel Prize?(</a:t>
            </a:r>
            <a:r>
              <a:rPr lang="hi-IN" b="1">
                <a:effectLst/>
              </a:rPr>
              <a:t>नोबेल पुरस्कार जीतने वाले पहले भारतीय वैज्ञानिक कौन थे?</a:t>
            </a:r>
            <a:r>
              <a:rPr lang="en-GB" b="1">
                <a:effectLst/>
              </a:rPr>
              <a:t>)</a:t>
            </a:r>
            <a:endParaRPr lang="en-US" b="1"/>
          </a:p>
        </p:txBody>
      </p:sp>
      <p:sp>
        <p:nvSpPr>
          <p:cNvPr id="3" name="Content Placeholder 2">
            <a:extLst>
              <a:ext uri="{FF2B5EF4-FFF2-40B4-BE49-F238E27FC236}">
                <a16:creationId xmlns:a16="http://schemas.microsoft.com/office/drawing/2014/main" id="{2351D737-9FF1-1D4D-8F43-6EA01C8BB92D}"/>
              </a:ext>
            </a:extLst>
          </p:cNvPr>
          <p:cNvSpPr>
            <a:spLocks noGrp="1"/>
          </p:cNvSpPr>
          <p:nvPr>
            <p:ph idx="1"/>
          </p:nvPr>
        </p:nvSpPr>
        <p:spPr>
          <a:xfrm>
            <a:off x="266699" y="1893093"/>
            <a:ext cx="11389519" cy="3738563"/>
          </a:xfrm>
        </p:spPr>
        <p:txBody>
          <a:bodyPr>
            <a:normAutofit fontScale="92500"/>
          </a:bodyPr>
          <a:lstStyle/>
          <a:p>
            <a:pPr marL="514350" indent="-514350">
              <a:buAutoNum type="alphaLcPeriod"/>
            </a:pPr>
            <a:r>
              <a:rPr lang="en-GB" sz="4000"/>
              <a:t>C.V.Raman(</a:t>
            </a:r>
            <a:r>
              <a:rPr lang="hi-IN" sz="4000">
                <a:effectLst/>
              </a:rPr>
              <a:t>सी वी रमन</a:t>
            </a:r>
            <a:r>
              <a:rPr lang="en-GB" sz="4000"/>
              <a:t>)</a:t>
            </a:r>
          </a:p>
          <a:p>
            <a:pPr marL="514350" indent="-514350">
              <a:buAutoNum type="alphaLcPeriod"/>
            </a:pPr>
            <a:r>
              <a:rPr lang="en-GB" sz="4000"/>
              <a:t>Amartya Sen(</a:t>
            </a:r>
            <a:r>
              <a:rPr lang="hi-IN" sz="4000">
                <a:effectLst/>
              </a:rPr>
              <a:t>अमर्त्य सेन</a:t>
            </a:r>
            <a:r>
              <a:rPr lang="en-GB" sz="4000"/>
              <a:t>)</a:t>
            </a:r>
          </a:p>
          <a:p>
            <a:pPr marL="514350" indent="-514350">
              <a:buAutoNum type="alphaLcPeriod"/>
            </a:pPr>
            <a:r>
              <a:rPr lang="en-GB" sz="4000"/>
              <a:t>Hargobind Khurana(</a:t>
            </a:r>
            <a:r>
              <a:rPr lang="hi-IN" sz="4000">
                <a:effectLst/>
              </a:rPr>
              <a:t>हरगोबिंद खुराना</a:t>
            </a:r>
            <a:r>
              <a:rPr lang="en-GB" sz="4000"/>
              <a:t>)</a:t>
            </a:r>
          </a:p>
          <a:p>
            <a:pPr marL="514350" indent="-514350">
              <a:buAutoNum type="alphaLcPeriod"/>
            </a:pPr>
            <a:r>
              <a:rPr lang="en-GB" sz="4000"/>
              <a:t>Subramaniam Chandrasekhar(</a:t>
            </a:r>
            <a:r>
              <a:rPr lang="hi-IN" sz="4000">
                <a:effectLst/>
              </a:rPr>
              <a:t>सुब्रमण्यम चंद्रशेखर</a:t>
            </a:r>
            <a:r>
              <a:rPr lang="en-GB" sz="4000"/>
              <a:t>)</a:t>
            </a:r>
            <a:endParaRPr lang="en-US" sz="4000"/>
          </a:p>
        </p:txBody>
      </p:sp>
    </p:spTree>
    <p:extLst>
      <p:ext uri="{BB962C8B-B14F-4D97-AF65-F5344CB8AC3E}">
        <p14:creationId xmlns:p14="http://schemas.microsoft.com/office/powerpoint/2010/main" val="355325018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E1659B-21F1-EF49-9536-329D602ED40E}"/>
              </a:ext>
            </a:extLst>
          </p:cNvPr>
          <p:cNvSpPr>
            <a:spLocks noGrp="1"/>
          </p:cNvSpPr>
          <p:nvPr>
            <p:ph type="title"/>
          </p:nvPr>
        </p:nvSpPr>
        <p:spPr>
          <a:xfrm>
            <a:off x="278605" y="162719"/>
            <a:ext cx="12461082" cy="1480344"/>
          </a:xfrm>
        </p:spPr>
        <p:txBody>
          <a:bodyPr>
            <a:normAutofit/>
          </a:bodyPr>
          <a:lstStyle/>
          <a:p>
            <a:r>
              <a:rPr lang="en-GB" b="1" i="0">
                <a:solidFill>
                  <a:srgbClr val="656565"/>
                </a:solidFill>
                <a:effectLst/>
                <a:latin typeface="Roboto" panose="02000000000000000000" pitchFamily="2" charset="0"/>
              </a:rPr>
              <a:t>Q.25.Name of First Woman Prime Minister of a Country?(</a:t>
            </a:r>
            <a:r>
              <a:rPr lang="hi-IN" b="1">
                <a:effectLst/>
              </a:rPr>
              <a:t>किसी देश की प्रथम महिला प्रधानमंत्री का नाम?</a:t>
            </a:r>
            <a:r>
              <a:rPr lang="en-GB" b="1">
                <a:effectLst/>
              </a:rPr>
              <a:t>)</a:t>
            </a:r>
            <a:endParaRPr lang="en-US" b="1"/>
          </a:p>
        </p:txBody>
      </p:sp>
      <p:sp>
        <p:nvSpPr>
          <p:cNvPr id="3" name="Content Placeholder 2">
            <a:extLst>
              <a:ext uri="{FF2B5EF4-FFF2-40B4-BE49-F238E27FC236}">
                <a16:creationId xmlns:a16="http://schemas.microsoft.com/office/drawing/2014/main" id="{CDDC1177-0A82-5D44-A412-3E9AD79E0176}"/>
              </a:ext>
            </a:extLst>
          </p:cNvPr>
          <p:cNvSpPr>
            <a:spLocks noGrp="1"/>
          </p:cNvSpPr>
          <p:nvPr>
            <p:ph idx="1"/>
          </p:nvPr>
        </p:nvSpPr>
        <p:spPr>
          <a:xfrm>
            <a:off x="278604" y="1825625"/>
            <a:ext cx="11508583" cy="4425156"/>
          </a:xfrm>
        </p:spPr>
        <p:txBody>
          <a:bodyPr>
            <a:normAutofit/>
          </a:bodyPr>
          <a:lstStyle/>
          <a:p>
            <a:pPr marL="514350" indent="-514350">
              <a:buAutoNum type="alphaLcPeriod"/>
            </a:pPr>
            <a:r>
              <a:rPr lang="en-GB" sz="4000" b="0" i="0">
                <a:solidFill>
                  <a:srgbClr val="656565"/>
                </a:solidFill>
                <a:effectLst/>
                <a:latin typeface="Roboto" panose="02000000000000000000" pitchFamily="2" charset="0"/>
              </a:rPr>
              <a:t>Mrs. Srimavo Bhandarnayake(</a:t>
            </a:r>
            <a:r>
              <a:rPr lang="hi-IN" sz="4000">
                <a:effectLst/>
              </a:rPr>
              <a:t>श्रीमती श्रीमावो भंडारनायके</a:t>
            </a:r>
            <a:r>
              <a:rPr lang="en-GB" sz="4000" b="0" i="0">
                <a:solidFill>
                  <a:srgbClr val="656565"/>
                </a:solidFill>
                <a:effectLst/>
                <a:latin typeface="Roboto" panose="02000000000000000000" pitchFamily="2" charset="0"/>
              </a:rPr>
              <a:t>)</a:t>
            </a:r>
          </a:p>
          <a:p>
            <a:pPr marL="514350" indent="-514350">
              <a:buAutoNum type="alphaLcPeriod"/>
            </a:pPr>
            <a:r>
              <a:rPr lang="en-GB" sz="4000">
                <a:solidFill>
                  <a:srgbClr val="656565"/>
                </a:solidFill>
                <a:latin typeface="Roboto" panose="02000000000000000000" pitchFamily="2" charset="0"/>
              </a:rPr>
              <a:t>Indira Gandhi(</a:t>
            </a:r>
            <a:r>
              <a:rPr lang="hi-IN" sz="4000">
                <a:effectLst/>
              </a:rPr>
              <a:t>इंदिरा गांधी</a:t>
            </a:r>
            <a:r>
              <a:rPr lang="en-GB" sz="4000">
                <a:effectLst/>
              </a:rPr>
              <a:t>)</a:t>
            </a:r>
            <a:r>
              <a:rPr lang="en-GB" sz="4000">
                <a:solidFill>
                  <a:srgbClr val="656565"/>
                </a:solidFill>
                <a:latin typeface="Roboto" panose="02000000000000000000" pitchFamily="2" charset="0"/>
              </a:rPr>
              <a:t> </a:t>
            </a:r>
          </a:p>
          <a:p>
            <a:pPr marL="514350" indent="-514350">
              <a:buAutoNum type="alphaLcPeriod"/>
            </a:pPr>
            <a:r>
              <a:rPr lang="en-GB" sz="4000"/>
              <a:t>Sushma Swaraj(</a:t>
            </a:r>
            <a:r>
              <a:rPr lang="hi-IN" sz="4000">
                <a:effectLst/>
              </a:rPr>
              <a:t>सुषमा स्वराज</a:t>
            </a:r>
            <a:r>
              <a:rPr lang="en-GB" sz="4000">
                <a:effectLst/>
              </a:rPr>
              <a:t>)</a:t>
            </a:r>
            <a:endParaRPr lang="en-GB" sz="4000"/>
          </a:p>
          <a:p>
            <a:pPr marL="514350" indent="-514350">
              <a:buAutoNum type="alphaLcPeriod"/>
            </a:pPr>
            <a:r>
              <a:rPr lang="en-GB" sz="4000"/>
              <a:t>Nancy Singh(</a:t>
            </a:r>
            <a:r>
              <a:rPr lang="hi-IN" sz="4000">
                <a:effectLst/>
              </a:rPr>
              <a:t>नैन्सी सिंह</a:t>
            </a:r>
            <a:r>
              <a:rPr lang="en-GB" sz="4000">
                <a:effectLst/>
              </a:rPr>
              <a:t>)</a:t>
            </a:r>
            <a:endParaRPr lang="en-US" sz="4000"/>
          </a:p>
        </p:txBody>
      </p:sp>
    </p:spTree>
    <p:extLst>
      <p:ext uri="{BB962C8B-B14F-4D97-AF65-F5344CB8AC3E}">
        <p14:creationId xmlns:p14="http://schemas.microsoft.com/office/powerpoint/2010/main" val="82380803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BAF49B-2ED6-5C47-9295-0DB16C640335}"/>
              </a:ext>
            </a:extLst>
          </p:cNvPr>
          <p:cNvSpPr>
            <a:spLocks noGrp="1"/>
          </p:cNvSpPr>
          <p:nvPr>
            <p:ph type="title"/>
          </p:nvPr>
        </p:nvSpPr>
        <p:spPr>
          <a:xfrm>
            <a:off x="0" y="388937"/>
            <a:ext cx="11858625" cy="1373187"/>
          </a:xfrm>
        </p:spPr>
        <p:txBody>
          <a:bodyPr>
            <a:normAutofit fontScale="90000"/>
          </a:bodyPr>
          <a:lstStyle/>
          <a:p>
            <a:r>
              <a:rPr lang="en-GB" b="1" i="0">
                <a:solidFill>
                  <a:srgbClr val="000000"/>
                </a:solidFill>
                <a:effectLst/>
                <a:latin typeface="poppins"/>
              </a:rPr>
              <a:t>Q.26. Mukhyamantri Tirth Yatra Yojna’ is a scheme implemented by which Indian state/UT?(</a:t>
            </a:r>
            <a:r>
              <a:rPr lang="hi-IN" b="1">
                <a:effectLst/>
              </a:rPr>
              <a:t>मुख्यमंत्री तीर्थ यात्रा योजना' किस भारतीय राज्य/केंद्र शासित प्रदेश द्वारा लागू की गई एक योजना है?</a:t>
            </a:r>
            <a:r>
              <a:rPr lang="en-GB" b="1">
                <a:effectLst/>
              </a:rPr>
              <a:t>)</a:t>
            </a:r>
            <a:endParaRPr lang="en-US" b="1"/>
          </a:p>
        </p:txBody>
      </p:sp>
      <p:sp>
        <p:nvSpPr>
          <p:cNvPr id="3" name="Content Placeholder 2">
            <a:extLst>
              <a:ext uri="{FF2B5EF4-FFF2-40B4-BE49-F238E27FC236}">
                <a16:creationId xmlns:a16="http://schemas.microsoft.com/office/drawing/2014/main" id="{91E47384-E503-8748-9A11-DD1DC39C2F46}"/>
              </a:ext>
            </a:extLst>
          </p:cNvPr>
          <p:cNvSpPr>
            <a:spLocks noGrp="1"/>
          </p:cNvSpPr>
          <p:nvPr>
            <p:ph idx="1"/>
          </p:nvPr>
        </p:nvSpPr>
        <p:spPr>
          <a:xfrm>
            <a:off x="123824" y="2506662"/>
            <a:ext cx="10515600" cy="4351338"/>
          </a:xfrm>
        </p:spPr>
        <p:txBody>
          <a:bodyPr>
            <a:normAutofit/>
          </a:bodyPr>
          <a:lstStyle/>
          <a:p>
            <a:pPr marL="514350" indent="-514350">
              <a:buAutoNum type="alphaLcPeriod"/>
            </a:pPr>
            <a:r>
              <a:rPr lang="en-GB" sz="4000"/>
              <a:t>Uttarakhand(</a:t>
            </a:r>
            <a:r>
              <a:rPr lang="hi-IN" sz="4000">
                <a:effectLst/>
              </a:rPr>
              <a:t>उत्तराखंड</a:t>
            </a:r>
            <a:r>
              <a:rPr lang="en-GB" sz="4000">
                <a:effectLst/>
              </a:rPr>
              <a:t>)</a:t>
            </a:r>
            <a:endParaRPr lang="en-GB" sz="4000"/>
          </a:p>
          <a:p>
            <a:pPr marL="514350" indent="-514350">
              <a:buAutoNum type="alphaLcPeriod"/>
            </a:pPr>
            <a:r>
              <a:rPr lang="en-GB" sz="4000"/>
              <a:t>Delhi(</a:t>
            </a:r>
            <a:r>
              <a:rPr lang="hi-IN" sz="4000">
                <a:effectLst/>
              </a:rPr>
              <a:t>दिल्ली</a:t>
            </a:r>
            <a:r>
              <a:rPr lang="en-GB" sz="4000">
                <a:effectLst/>
              </a:rPr>
              <a:t>)</a:t>
            </a:r>
            <a:endParaRPr lang="en-GB" sz="4000"/>
          </a:p>
          <a:p>
            <a:pPr marL="514350" indent="-514350">
              <a:buAutoNum type="alphaLcPeriod"/>
            </a:pPr>
            <a:r>
              <a:rPr lang="en-GB" sz="4000"/>
              <a:t>Karnataka(</a:t>
            </a:r>
            <a:r>
              <a:rPr lang="hi-IN" sz="4000">
                <a:effectLst/>
              </a:rPr>
              <a:t>कर्नाटक</a:t>
            </a:r>
            <a:r>
              <a:rPr lang="en-GB" sz="4000">
                <a:effectLst/>
              </a:rPr>
              <a:t>)</a:t>
            </a:r>
            <a:endParaRPr lang="en-GB" sz="4000"/>
          </a:p>
          <a:p>
            <a:pPr marL="514350" indent="-514350">
              <a:buAutoNum type="alphaLcPeriod"/>
            </a:pPr>
            <a:r>
              <a:rPr lang="en-GB" sz="4000"/>
              <a:t>Gujarat(</a:t>
            </a:r>
            <a:r>
              <a:rPr lang="hi-IN" sz="4000">
                <a:effectLst/>
              </a:rPr>
              <a:t>गुजरात</a:t>
            </a:r>
            <a:r>
              <a:rPr lang="en-GB" sz="4000">
                <a:effectLst/>
              </a:rPr>
              <a:t>)</a:t>
            </a:r>
            <a:endParaRPr lang="en-GB" sz="4000"/>
          </a:p>
          <a:p>
            <a:pPr marL="514350" indent="-514350">
              <a:buAutoNum type="alphaLcPeriod"/>
            </a:pPr>
            <a:endParaRPr lang="en-US" sz="4000"/>
          </a:p>
        </p:txBody>
      </p:sp>
    </p:spTree>
    <p:extLst>
      <p:ext uri="{BB962C8B-B14F-4D97-AF65-F5344CB8AC3E}">
        <p14:creationId xmlns:p14="http://schemas.microsoft.com/office/powerpoint/2010/main" val="253403271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54B5F-B4D9-584B-B99F-9826BDA509D7}"/>
              </a:ext>
            </a:extLst>
          </p:cNvPr>
          <p:cNvSpPr>
            <a:spLocks noGrp="1"/>
          </p:cNvSpPr>
          <p:nvPr>
            <p:ph type="title"/>
          </p:nvPr>
        </p:nvSpPr>
        <p:spPr>
          <a:xfrm>
            <a:off x="178594" y="579438"/>
            <a:ext cx="12013406" cy="1718469"/>
          </a:xfrm>
        </p:spPr>
        <p:txBody>
          <a:bodyPr>
            <a:noAutofit/>
          </a:bodyPr>
          <a:lstStyle/>
          <a:p>
            <a:r>
              <a:rPr lang="en-GB" sz="4000" b="1" i="0">
                <a:solidFill>
                  <a:srgbClr val="000000"/>
                </a:solidFill>
                <a:effectLst/>
                <a:latin typeface="poppins"/>
              </a:rPr>
              <a:t>Q.27.Which State Police launched the ‘Call your Cop’ mobile App, to connect distressed citizens with Police?(</a:t>
            </a:r>
            <a:r>
              <a:rPr lang="hi-IN" sz="4000" b="1">
                <a:effectLst/>
              </a:rPr>
              <a:t>संकटग्रस्त नागरिकों को पुलिस से जोड़ने के लिए किस राज्य की पुलिस ने 'कॉल योर कॉप' मोबाइल ऐप लॉन्च किया?</a:t>
            </a:r>
            <a:r>
              <a:rPr lang="en-GB" sz="4000" b="1">
                <a:effectLst/>
              </a:rPr>
              <a:t>)</a:t>
            </a:r>
            <a:endParaRPr lang="en-US" sz="4000" b="1"/>
          </a:p>
        </p:txBody>
      </p:sp>
      <p:sp>
        <p:nvSpPr>
          <p:cNvPr id="3" name="Content Placeholder 2">
            <a:extLst>
              <a:ext uri="{FF2B5EF4-FFF2-40B4-BE49-F238E27FC236}">
                <a16:creationId xmlns:a16="http://schemas.microsoft.com/office/drawing/2014/main" id="{02C3B392-205E-5548-9AE9-0CB457F6A623}"/>
              </a:ext>
            </a:extLst>
          </p:cNvPr>
          <p:cNvSpPr>
            <a:spLocks noGrp="1"/>
          </p:cNvSpPr>
          <p:nvPr>
            <p:ph idx="1"/>
          </p:nvPr>
        </p:nvSpPr>
        <p:spPr>
          <a:xfrm>
            <a:off x="178594" y="3218656"/>
            <a:ext cx="10515600" cy="4351338"/>
          </a:xfrm>
        </p:spPr>
        <p:txBody>
          <a:bodyPr>
            <a:normAutofit/>
          </a:bodyPr>
          <a:lstStyle/>
          <a:p>
            <a:pPr marL="514350" indent="-514350">
              <a:buAutoNum type="alphaLcPeriod"/>
            </a:pPr>
            <a:r>
              <a:rPr lang="en-GB" sz="4000"/>
              <a:t>Nagaland(</a:t>
            </a:r>
            <a:r>
              <a:rPr lang="hi-IN" sz="4000">
                <a:effectLst/>
              </a:rPr>
              <a:t>नगालैंड</a:t>
            </a:r>
            <a:r>
              <a:rPr lang="en-GB" sz="4000">
                <a:effectLst/>
              </a:rPr>
              <a:t>)</a:t>
            </a:r>
            <a:r>
              <a:rPr lang="hi-IN" sz="4000">
                <a:effectLst/>
              </a:rPr>
              <a:t>   </a:t>
            </a:r>
            <a:endParaRPr lang="en-GB" sz="4000"/>
          </a:p>
          <a:p>
            <a:pPr marL="514350" indent="-514350">
              <a:buAutoNum type="alphaLcPeriod"/>
            </a:pPr>
            <a:r>
              <a:rPr lang="en-GB" sz="4000"/>
              <a:t>West Bengal(</a:t>
            </a:r>
            <a:r>
              <a:rPr lang="hi-IN" sz="4000">
                <a:effectLst/>
              </a:rPr>
              <a:t>पश्चिम बंगाल</a:t>
            </a:r>
            <a:r>
              <a:rPr lang="en-GB" sz="4000">
                <a:effectLst/>
              </a:rPr>
              <a:t>)</a:t>
            </a:r>
            <a:endParaRPr lang="en-GB" sz="4000"/>
          </a:p>
          <a:p>
            <a:pPr marL="514350" indent="-514350">
              <a:buAutoNum type="alphaLcPeriod"/>
            </a:pPr>
            <a:r>
              <a:rPr lang="en-GB" sz="4000"/>
              <a:t>Kerala(</a:t>
            </a:r>
            <a:r>
              <a:rPr lang="hi-IN" sz="4000">
                <a:effectLst/>
              </a:rPr>
              <a:t>केरल</a:t>
            </a:r>
            <a:r>
              <a:rPr lang="en-GB" sz="4000">
                <a:effectLst/>
              </a:rPr>
              <a:t>)</a:t>
            </a:r>
            <a:endParaRPr lang="en-GB" sz="4000"/>
          </a:p>
          <a:p>
            <a:pPr marL="514350" indent="-514350">
              <a:buAutoNum type="alphaLcPeriod"/>
            </a:pPr>
            <a:r>
              <a:rPr lang="en-GB" sz="4000"/>
              <a:t>Odisha(</a:t>
            </a:r>
            <a:r>
              <a:rPr lang="hi-IN" sz="4000">
                <a:effectLst/>
              </a:rPr>
              <a:t>उड़ीसा</a:t>
            </a:r>
            <a:r>
              <a:rPr lang="en-GB" sz="4000">
                <a:effectLst/>
              </a:rPr>
              <a:t>)</a:t>
            </a:r>
            <a:endParaRPr lang="en-GB" sz="4000"/>
          </a:p>
        </p:txBody>
      </p:sp>
    </p:spTree>
    <p:extLst>
      <p:ext uri="{BB962C8B-B14F-4D97-AF65-F5344CB8AC3E}">
        <p14:creationId xmlns:p14="http://schemas.microsoft.com/office/powerpoint/2010/main" val="329865196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374B8-844F-2F42-909B-6DEDA5EFB4B0}"/>
              </a:ext>
            </a:extLst>
          </p:cNvPr>
          <p:cNvSpPr>
            <a:spLocks noGrp="1"/>
          </p:cNvSpPr>
          <p:nvPr>
            <p:ph type="title"/>
          </p:nvPr>
        </p:nvSpPr>
        <p:spPr>
          <a:xfrm>
            <a:off x="178593" y="365125"/>
            <a:ext cx="11751469" cy="1182688"/>
          </a:xfrm>
        </p:spPr>
        <p:txBody>
          <a:bodyPr>
            <a:normAutofit fontScale="90000"/>
          </a:bodyPr>
          <a:lstStyle/>
          <a:p>
            <a:r>
              <a:rPr lang="en-GB" b="1" i="0">
                <a:solidFill>
                  <a:srgbClr val="000000"/>
                </a:solidFill>
                <a:effectLst/>
                <a:latin typeface="poppins"/>
              </a:rPr>
              <a:t>Q.28.Which Indian has been named as the new CEO of Twitter in 2021?(</a:t>
            </a:r>
            <a:r>
              <a:rPr lang="hi-IN" b="1">
                <a:effectLst/>
              </a:rPr>
              <a:t>किस भारतीय को 2021 में ट्विटर के नए सीईओ के रूप में नामित किया गया है?</a:t>
            </a:r>
            <a:r>
              <a:rPr lang="en-GB" b="1">
                <a:effectLst/>
              </a:rPr>
              <a:t>)</a:t>
            </a:r>
            <a:endParaRPr lang="en-US" b="1"/>
          </a:p>
        </p:txBody>
      </p:sp>
      <p:sp>
        <p:nvSpPr>
          <p:cNvPr id="3" name="Content Placeholder 2">
            <a:extLst>
              <a:ext uri="{FF2B5EF4-FFF2-40B4-BE49-F238E27FC236}">
                <a16:creationId xmlns:a16="http://schemas.microsoft.com/office/drawing/2014/main" id="{6294F61B-3E5A-1145-B162-138DD18C30CB}"/>
              </a:ext>
            </a:extLst>
          </p:cNvPr>
          <p:cNvSpPr>
            <a:spLocks noGrp="1"/>
          </p:cNvSpPr>
          <p:nvPr>
            <p:ph idx="1"/>
          </p:nvPr>
        </p:nvSpPr>
        <p:spPr>
          <a:xfrm>
            <a:off x="290512" y="2278063"/>
            <a:ext cx="10515600" cy="4351338"/>
          </a:xfrm>
        </p:spPr>
        <p:txBody>
          <a:bodyPr>
            <a:normAutofit/>
          </a:bodyPr>
          <a:lstStyle/>
          <a:p>
            <a:pPr marL="514350" indent="-514350">
              <a:buAutoNum type="alphaLcPeriod"/>
            </a:pPr>
            <a:r>
              <a:rPr lang="en-GB" sz="4000"/>
              <a:t>George Kurian(</a:t>
            </a:r>
            <a:r>
              <a:rPr lang="hi-IN" sz="4000">
                <a:effectLst/>
              </a:rPr>
              <a:t>जॉर्ज कुरियन</a:t>
            </a:r>
            <a:r>
              <a:rPr lang="en-GB" sz="4000">
                <a:effectLst/>
              </a:rPr>
              <a:t>)</a:t>
            </a:r>
            <a:r>
              <a:rPr lang="hi-IN" sz="4000">
                <a:effectLst/>
              </a:rPr>
              <a:t>  </a:t>
            </a:r>
            <a:endParaRPr lang="en-GB" sz="4000"/>
          </a:p>
          <a:p>
            <a:pPr marL="514350" indent="-514350">
              <a:buAutoNum type="alphaLcPeriod"/>
            </a:pPr>
            <a:r>
              <a:rPr lang="en-GB" sz="4000"/>
              <a:t>Shantanu Narayan(</a:t>
            </a:r>
            <a:r>
              <a:rPr lang="hi-IN" sz="4000">
                <a:effectLst/>
              </a:rPr>
              <a:t>शांतनु नारायण</a:t>
            </a:r>
            <a:r>
              <a:rPr lang="en-GB" sz="4000">
                <a:effectLst/>
              </a:rPr>
              <a:t>)</a:t>
            </a:r>
            <a:endParaRPr lang="en-GB" sz="4000"/>
          </a:p>
          <a:p>
            <a:pPr marL="514350" indent="-514350">
              <a:buAutoNum type="alphaLcPeriod"/>
            </a:pPr>
            <a:r>
              <a:rPr lang="en-GB" sz="4000"/>
              <a:t>Arvind Krishna(</a:t>
            </a:r>
            <a:r>
              <a:rPr lang="hi-IN" sz="4000">
                <a:effectLst/>
              </a:rPr>
              <a:t>अरविंद कृष्ण</a:t>
            </a:r>
            <a:r>
              <a:rPr lang="en-GB" sz="4000">
                <a:effectLst/>
              </a:rPr>
              <a:t>)</a:t>
            </a:r>
            <a:endParaRPr lang="en-GB" sz="4000"/>
          </a:p>
          <a:p>
            <a:pPr marL="514350" indent="-514350">
              <a:buAutoNum type="alphaLcPeriod"/>
            </a:pPr>
            <a:r>
              <a:rPr lang="en-GB" sz="4000"/>
              <a:t>Parag Agarwal(</a:t>
            </a:r>
            <a:r>
              <a:rPr lang="hi-IN" sz="4000">
                <a:effectLst/>
              </a:rPr>
              <a:t>पराग अग्रवाल</a:t>
            </a:r>
            <a:r>
              <a:rPr lang="en-GB" sz="4000">
                <a:effectLst/>
              </a:rPr>
              <a:t>)</a:t>
            </a:r>
            <a:endParaRPr lang="en-US" sz="4000"/>
          </a:p>
        </p:txBody>
      </p:sp>
    </p:spTree>
    <p:extLst>
      <p:ext uri="{BB962C8B-B14F-4D97-AF65-F5344CB8AC3E}">
        <p14:creationId xmlns:p14="http://schemas.microsoft.com/office/powerpoint/2010/main" val="417771376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30734-3B57-F047-82DD-2955F32C2DF1}"/>
              </a:ext>
            </a:extLst>
          </p:cNvPr>
          <p:cNvSpPr>
            <a:spLocks noGrp="1"/>
          </p:cNvSpPr>
          <p:nvPr>
            <p:ph type="title"/>
          </p:nvPr>
        </p:nvSpPr>
        <p:spPr>
          <a:xfrm>
            <a:off x="119063" y="365126"/>
            <a:ext cx="12072937" cy="1099343"/>
          </a:xfrm>
        </p:spPr>
        <p:txBody>
          <a:bodyPr>
            <a:noAutofit/>
          </a:bodyPr>
          <a:lstStyle/>
          <a:p>
            <a:r>
              <a:rPr lang="en-GB" b="1" i="0">
                <a:solidFill>
                  <a:srgbClr val="333333"/>
                </a:solidFill>
                <a:effectLst/>
                <a:latin typeface="Droid Serif"/>
              </a:rPr>
              <a:t>Q.2.When you push something, you apply .(</a:t>
            </a:r>
            <a:r>
              <a:rPr lang="hi-IN">
                <a:effectLst/>
              </a:rPr>
              <a:t>जब आप किसी चीज को धक्का देते हैं, तो आप  लागू करते हैं।</a:t>
            </a:r>
            <a:r>
              <a:rPr lang="en-GB">
                <a:effectLst/>
              </a:rPr>
              <a:t>)</a:t>
            </a:r>
            <a:endParaRPr lang="en-US"/>
          </a:p>
        </p:txBody>
      </p:sp>
      <p:sp>
        <p:nvSpPr>
          <p:cNvPr id="3" name="Content Placeholder 2">
            <a:extLst>
              <a:ext uri="{FF2B5EF4-FFF2-40B4-BE49-F238E27FC236}">
                <a16:creationId xmlns:a16="http://schemas.microsoft.com/office/drawing/2014/main" id="{62945395-4A86-A34B-A82E-C16AA896D034}"/>
              </a:ext>
            </a:extLst>
          </p:cNvPr>
          <p:cNvSpPr>
            <a:spLocks noGrp="1"/>
          </p:cNvSpPr>
          <p:nvPr>
            <p:ph idx="1"/>
          </p:nvPr>
        </p:nvSpPr>
        <p:spPr>
          <a:xfrm>
            <a:off x="119063" y="2141536"/>
            <a:ext cx="10515600" cy="4351338"/>
          </a:xfrm>
        </p:spPr>
        <p:txBody>
          <a:bodyPr>
            <a:normAutofit/>
          </a:bodyPr>
          <a:lstStyle/>
          <a:p>
            <a:pPr marL="0" indent="0">
              <a:buNone/>
            </a:pPr>
            <a:r>
              <a:rPr lang="en-GB" sz="4000" b="0" i="0">
                <a:solidFill>
                  <a:srgbClr val="333333"/>
                </a:solidFill>
                <a:effectLst/>
                <a:latin typeface="Droid Serif"/>
              </a:rPr>
              <a:t>    a.  Force(</a:t>
            </a:r>
            <a:r>
              <a:rPr lang="hi-IN" sz="4000">
                <a:effectLst/>
              </a:rPr>
              <a:t>बल</a:t>
            </a:r>
            <a:r>
              <a:rPr lang="en-GB" sz="4000">
                <a:effectLst/>
              </a:rPr>
              <a:t>)</a:t>
            </a:r>
            <a:r>
              <a:rPr lang="hi-IN" sz="4000">
                <a:effectLst/>
              </a:rPr>
              <a:t>   </a:t>
            </a:r>
            <a:br>
              <a:rPr lang="en-GB" sz="4000"/>
            </a:br>
            <a:r>
              <a:rPr lang="en-GB" sz="4000"/>
              <a:t>    </a:t>
            </a:r>
            <a:r>
              <a:rPr lang="en-GB" sz="4000" b="0" i="0">
                <a:solidFill>
                  <a:srgbClr val="333333"/>
                </a:solidFill>
                <a:effectLst/>
                <a:latin typeface="Droid Serif"/>
              </a:rPr>
              <a:t>b. Acceleration(</a:t>
            </a:r>
            <a:r>
              <a:rPr lang="hi-IN" sz="4000">
                <a:effectLst/>
              </a:rPr>
              <a:t>त्वरण</a:t>
            </a:r>
            <a:r>
              <a:rPr lang="en-GB" sz="4000">
                <a:effectLst/>
              </a:rPr>
              <a:t>)</a:t>
            </a:r>
            <a:br>
              <a:rPr lang="en-GB" sz="4000"/>
            </a:br>
            <a:r>
              <a:rPr lang="en-GB" sz="4000"/>
              <a:t>    </a:t>
            </a:r>
            <a:r>
              <a:rPr lang="en-GB" sz="4000" b="0" i="0">
                <a:solidFill>
                  <a:srgbClr val="333333"/>
                </a:solidFill>
                <a:effectLst/>
                <a:latin typeface="Droid Serif"/>
              </a:rPr>
              <a:t>c. Mass(</a:t>
            </a:r>
            <a:r>
              <a:rPr lang="hi-IN" sz="4000">
                <a:effectLst/>
              </a:rPr>
              <a:t>द्रव्यमान</a:t>
            </a:r>
            <a:r>
              <a:rPr lang="en-GB" sz="4000">
                <a:effectLst/>
              </a:rPr>
              <a:t>)</a:t>
            </a:r>
            <a:br>
              <a:rPr lang="en-GB" sz="4000"/>
            </a:br>
            <a:r>
              <a:rPr lang="en-GB" sz="4000"/>
              <a:t>    </a:t>
            </a:r>
            <a:r>
              <a:rPr lang="en-GB" sz="4000" b="0" i="0">
                <a:solidFill>
                  <a:srgbClr val="333333"/>
                </a:solidFill>
                <a:effectLst/>
                <a:latin typeface="Droid Serif"/>
              </a:rPr>
              <a:t>d. Compression(</a:t>
            </a:r>
            <a:r>
              <a:rPr lang="hi-IN" sz="4000">
                <a:effectLst/>
              </a:rPr>
              <a:t>दबाव</a:t>
            </a:r>
            <a:r>
              <a:rPr lang="en-GB" sz="4000">
                <a:effectLst/>
              </a:rPr>
              <a:t>)</a:t>
            </a:r>
            <a:endParaRPr lang="en-US" sz="4000"/>
          </a:p>
        </p:txBody>
      </p:sp>
    </p:spTree>
    <p:extLst>
      <p:ext uri="{BB962C8B-B14F-4D97-AF65-F5344CB8AC3E}">
        <p14:creationId xmlns:p14="http://schemas.microsoft.com/office/powerpoint/2010/main" val="67180873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597E5-3B6B-274A-BA86-4732D2B2BF1B}"/>
              </a:ext>
            </a:extLst>
          </p:cNvPr>
          <p:cNvSpPr>
            <a:spLocks noGrp="1"/>
          </p:cNvSpPr>
          <p:nvPr>
            <p:ph type="title"/>
          </p:nvPr>
        </p:nvSpPr>
        <p:spPr>
          <a:xfrm>
            <a:off x="154781" y="484188"/>
            <a:ext cx="11882437" cy="1301750"/>
          </a:xfrm>
        </p:spPr>
        <p:txBody>
          <a:bodyPr>
            <a:normAutofit fontScale="90000"/>
          </a:bodyPr>
          <a:lstStyle/>
          <a:p>
            <a:r>
              <a:rPr lang="en-GB" b="1" i="0">
                <a:solidFill>
                  <a:srgbClr val="000000"/>
                </a:solidFill>
                <a:effectLst/>
                <a:latin typeface="poppins"/>
              </a:rPr>
              <a:t>Q.29.Ajaz Patel, who recently clinched 10 wickets in an innings, is a cricketer from  which country?(</a:t>
            </a:r>
            <a:r>
              <a:rPr lang="hi-IN" b="1">
                <a:effectLst/>
              </a:rPr>
              <a:t>एजाज पटेल, जिन्होंने हाल ही में एक पारी में 10 विकेट हासिल किए हैं, किस देश के क्रिकेटर हैं?</a:t>
            </a:r>
            <a:r>
              <a:rPr lang="en-GB" b="1">
                <a:effectLst/>
              </a:rPr>
              <a:t>)</a:t>
            </a:r>
            <a:endParaRPr lang="en-US" b="1"/>
          </a:p>
        </p:txBody>
      </p:sp>
      <p:sp>
        <p:nvSpPr>
          <p:cNvPr id="3" name="Content Placeholder 2">
            <a:extLst>
              <a:ext uri="{FF2B5EF4-FFF2-40B4-BE49-F238E27FC236}">
                <a16:creationId xmlns:a16="http://schemas.microsoft.com/office/drawing/2014/main" id="{3CF051DA-42CE-BF41-B81D-B69C7BA96A70}"/>
              </a:ext>
            </a:extLst>
          </p:cNvPr>
          <p:cNvSpPr>
            <a:spLocks noGrp="1"/>
          </p:cNvSpPr>
          <p:nvPr>
            <p:ph idx="1"/>
          </p:nvPr>
        </p:nvSpPr>
        <p:spPr>
          <a:xfrm>
            <a:off x="154781" y="2601912"/>
            <a:ext cx="10515600" cy="4351338"/>
          </a:xfrm>
        </p:spPr>
        <p:txBody>
          <a:bodyPr>
            <a:normAutofit/>
          </a:bodyPr>
          <a:lstStyle/>
          <a:p>
            <a:pPr marL="514350" indent="-514350">
              <a:buAutoNum type="alphaLcPeriod"/>
            </a:pPr>
            <a:r>
              <a:rPr lang="en-GB" sz="4000"/>
              <a:t>England(</a:t>
            </a:r>
            <a:r>
              <a:rPr lang="hi-IN" sz="4000">
                <a:effectLst/>
              </a:rPr>
              <a:t>इंगलैंड</a:t>
            </a:r>
            <a:r>
              <a:rPr lang="en-GB" sz="4000">
                <a:effectLst/>
              </a:rPr>
              <a:t>)</a:t>
            </a:r>
            <a:endParaRPr lang="en-GB" sz="4000"/>
          </a:p>
          <a:p>
            <a:pPr marL="514350" indent="-514350">
              <a:buAutoNum type="alphaLcPeriod"/>
            </a:pPr>
            <a:r>
              <a:rPr lang="en-GB" sz="4000"/>
              <a:t>New Zealand(</a:t>
            </a:r>
            <a:r>
              <a:rPr lang="hi-IN" sz="4000">
                <a:effectLst/>
              </a:rPr>
              <a:t>न्यूजीलैंड</a:t>
            </a:r>
            <a:r>
              <a:rPr lang="en-GB" sz="4000">
                <a:effectLst/>
              </a:rPr>
              <a:t>)</a:t>
            </a:r>
            <a:endParaRPr lang="en-GB" sz="4000"/>
          </a:p>
          <a:p>
            <a:pPr marL="514350" indent="-514350">
              <a:buAutoNum type="alphaLcPeriod"/>
            </a:pPr>
            <a:r>
              <a:rPr lang="en-GB" sz="4000"/>
              <a:t>Bangladesh(</a:t>
            </a:r>
            <a:r>
              <a:rPr lang="hi-IN" sz="4000">
                <a:effectLst/>
              </a:rPr>
              <a:t>बांग्लादेश</a:t>
            </a:r>
            <a:r>
              <a:rPr lang="en-GB" sz="4000">
                <a:effectLst/>
              </a:rPr>
              <a:t>)</a:t>
            </a:r>
            <a:r>
              <a:rPr lang="en-GB" sz="4000"/>
              <a:t> </a:t>
            </a:r>
          </a:p>
          <a:p>
            <a:pPr marL="514350" indent="-514350">
              <a:buAutoNum type="alphaLcPeriod"/>
            </a:pPr>
            <a:r>
              <a:rPr lang="en-GB" sz="4000"/>
              <a:t>South Africa(</a:t>
            </a:r>
            <a:r>
              <a:rPr lang="hi-IN" sz="4000">
                <a:effectLst/>
              </a:rPr>
              <a:t>दक्षिण अफ्रीका</a:t>
            </a:r>
            <a:r>
              <a:rPr lang="en-GB" sz="4000">
                <a:effectLst/>
              </a:rPr>
              <a:t>)</a:t>
            </a:r>
            <a:endParaRPr lang="en-US" sz="4000"/>
          </a:p>
        </p:txBody>
      </p:sp>
    </p:spTree>
    <p:extLst>
      <p:ext uri="{BB962C8B-B14F-4D97-AF65-F5344CB8AC3E}">
        <p14:creationId xmlns:p14="http://schemas.microsoft.com/office/powerpoint/2010/main" val="212990902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E3891-A942-8646-9F50-F13DA3FC53B0}"/>
              </a:ext>
            </a:extLst>
          </p:cNvPr>
          <p:cNvSpPr>
            <a:spLocks noGrp="1"/>
          </p:cNvSpPr>
          <p:nvPr>
            <p:ph type="title"/>
          </p:nvPr>
        </p:nvSpPr>
        <p:spPr>
          <a:xfrm>
            <a:off x="0" y="496094"/>
            <a:ext cx="12275344" cy="2480469"/>
          </a:xfrm>
        </p:spPr>
        <p:txBody>
          <a:bodyPr>
            <a:noAutofit/>
          </a:bodyPr>
          <a:lstStyle/>
          <a:p>
            <a:r>
              <a:rPr lang="en-GB" sz="3600" b="0" i="0">
                <a:solidFill>
                  <a:srgbClr val="000000"/>
                </a:solidFill>
                <a:effectLst/>
                <a:latin typeface="Roboto" panose="02000000000000000000" pitchFamily="2" charset="0"/>
              </a:rPr>
              <a:t>Q.30.General (retd) Bipin Rawat passed away in December 2021. In which year did he take office as India’s first Chief of Defence Staff?(</a:t>
            </a:r>
            <a:r>
              <a:rPr lang="hi-IN" sz="3600">
                <a:effectLst/>
              </a:rPr>
              <a:t>जनरल (सेवानिवृत्त) बिपिन रावत का दिसंबर 2021 में निधन हो गया। उन्होंने किस वर्ष भारत के पहले चीफ ऑफ डिफेंस स्टाफ के रूप में पदभार ग्रहण किया?</a:t>
            </a:r>
            <a:r>
              <a:rPr lang="en-GB" sz="3600">
                <a:effectLst/>
              </a:rPr>
              <a:t>)</a:t>
            </a:r>
            <a:endParaRPr lang="en-US" sz="3600"/>
          </a:p>
        </p:txBody>
      </p:sp>
      <p:sp>
        <p:nvSpPr>
          <p:cNvPr id="3" name="Content Placeholder 2">
            <a:extLst>
              <a:ext uri="{FF2B5EF4-FFF2-40B4-BE49-F238E27FC236}">
                <a16:creationId xmlns:a16="http://schemas.microsoft.com/office/drawing/2014/main" id="{41DC97F1-2193-004C-BB09-74EBA3A51AA4}"/>
              </a:ext>
            </a:extLst>
          </p:cNvPr>
          <p:cNvSpPr>
            <a:spLocks noGrp="1"/>
          </p:cNvSpPr>
          <p:nvPr>
            <p:ph idx="1"/>
          </p:nvPr>
        </p:nvSpPr>
        <p:spPr>
          <a:xfrm>
            <a:off x="0" y="3202781"/>
            <a:ext cx="10515600" cy="4351338"/>
          </a:xfrm>
        </p:spPr>
        <p:txBody>
          <a:bodyPr>
            <a:normAutofit/>
          </a:bodyPr>
          <a:lstStyle/>
          <a:p>
            <a:pPr marL="514350" indent="-514350">
              <a:buAutoNum type="alphaLcPeriod"/>
            </a:pPr>
            <a:r>
              <a:rPr lang="en-GB" sz="4000"/>
              <a:t>2018(२०१८)</a:t>
            </a:r>
          </a:p>
          <a:p>
            <a:pPr marL="514350" indent="-514350">
              <a:buAutoNum type="alphaLcPeriod"/>
            </a:pPr>
            <a:r>
              <a:rPr lang="en-GB" sz="4000"/>
              <a:t>2019(२०१</a:t>
            </a:r>
            <a:r>
              <a:rPr lang="hi-IN" sz="4000"/>
              <a:t>९)</a:t>
            </a:r>
            <a:endParaRPr lang="en-GB" sz="4000"/>
          </a:p>
          <a:p>
            <a:pPr marL="514350" indent="-514350">
              <a:buAutoNum type="alphaLcPeriod"/>
            </a:pPr>
            <a:r>
              <a:rPr lang="en-GB" sz="4000"/>
              <a:t>2020</a:t>
            </a:r>
            <a:r>
              <a:rPr lang="hi-IN" sz="4000"/>
              <a:t>(२०२०)</a:t>
            </a:r>
            <a:endParaRPr lang="en-GB" sz="4000"/>
          </a:p>
          <a:p>
            <a:pPr marL="514350" indent="-514350">
              <a:buAutoNum type="alphaLcPeriod"/>
            </a:pPr>
            <a:r>
              <a:rPr lang="en-GB" sz="4000"/>
              <a:t>2021</a:t>
            </a:r>
            <a:r>
              <a:rPr lang="hi-IN" sz="4000"/>
              <a:t>(२०२१)</a:t>
            </a:r>
            <a:endParaRPr lang="en-US" sz="4000"/>
          </a:p>
        </p:txBody>
      </p:sp>
    </p:spTree>
    <p:extLst>
      <p:ext uri="{BB962C8B-B14F-4D97-AF65-F5344CB8AC3E}">
        <p14:creationId xmlns:p14="http://schemas.microsoft.com/office/powerpoint/2010/main" val="163872877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629973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6B20F-85A7-2540-972A-284529FA8BE8}"/>
              </a:ext>
            </a:extLst>
          </p:cNvPr>
          <p:cNvSpPr>
            <a:spLocks noGrp="1"/>
          </p:cNvSpPr>
          <p:nvPr>
            <p:ph type="title"/>
          </p:nvPr>
        </p:nvSpPr>
        <p:spPr>
          <a:xfrm>
            <a:off x="3231356" y="-230189"/>
            <a:ext cx="10515600" cy="1325563"/>
          </a:xfrm>
        </p:spPr>
        <p:txBody>
          <a:bodyPr>
            <a:normAutofit/>
          </a:bodyPr>
          <a:lstStyle/>
          <a:p>
            <a:r>
              <a:rPr lang="en-GB" sz="8800" b="1">
                <a:solidFill>
                  <a:schemeClr val="accent2">
                    <a:lumMod val="75000"/>
                  </a:schemeClr>
                </a:solidFill>
              </a:rPr>
              <a:t>Answers</a:t>
            </a:r>
            <a:endParaRPr lang="en-US" sz="8800" b="1">
              <a:solidFill>
                <a:schemeClr val="accent2">
                  <a:lumMod val="75000"/>
                </a:schemeClr>
              </a:solidFill>
            </a:endParaRPr>
          </a:p>
        </p:txBody>
      </p:sp>
      <p:sp>
        <p:nvSpPr>
          <p:cNvPr id="3" name="Content Placeholder 2">
            <a:extLst>
              <a:ext uri="{FF2B5EF4-FFF2-40B4-BE49-F238E27FC236}">
                <a16:creationId xmlns:a16="http://schemas.microsoft.com/office/drawing/2014/main" id="{45AF7636-6254-B042-8B27-FBC7DC30E55D}"/>
              </a:ext>
            </a:extLst>
          </p:cNvPr>
          <p:cNvSpPr>
            <a:spLocks noGrp="1"/>
          </p:cNvSpPr>
          <p:nvPr>
            <p:ph idx="1"/>
          </p:nvPr>
        </p:nvSpPr>
        <p:spPr>
          <a:xfrm>
            <a:off x="184547" y="1095374"/>
            <a:ext cx="11822906" cy="5214939"/>
          </a:xfrm>
        </p:spPr>
        <p:txBody>
          <a:bodyPr>
            <a:noAutofit/>
          </a:bodyPr>
          <a:lstStyle/>
          <a:p>
            <a:r>
              <a:rPr lang="en-GB"/>
              <a:t>1.Ans.(D) 99.86%</a:t>
            </a:r>
          </a:p>
          <a:p>
            <a:r>
              <a:rPr lang="en-GB"/>
              <a:t>2.Ans.(A) Force</a:t>
            </a:r>
          </a:p>
          <a:p>
            <a:r>
              <a:rPr lang="en-GB"/>
              <a:t>3.Ans.(C) Stomach </a:t>
            </a:r>
          </a:p>
          <a:p>
            <a:r>
              <a:rPr lang="en-GB"/>
              <a:t>4.Ans.(A) Protein</a:t>
            </a:r>
          </a:p>
          <a:p>
            <a:r>
              <a:rPr lang="en-GB"/>
              <a:t>5.Ans. (C) Venus</a:t>
            </a:r>
          </a:p>
          <a:p>
            <a:r>
              <a:rPr lang="en-GB"/>
              <a:t>6.Ans.(A) Habitat</a:t>
            </a:r>
          </a:p>
          <a:p>
            <a:r>
              <a:rPr lang="en-GB"/>
              <a:t>7.Ans.(B) Condensation</a:t>
            </a:r>
          </a:p>
          <a:p>
            <a:r>
              <a:rPr lang="en-GB"/>
              <a:t>8.Ans.(B) Moulting </a:t>
            </a:r>
          </a:p>
          <a:p>
            <a:r>
              <a:rPr lang="en-GB"/>
              <a:t>9.Ans.(B) Atlas</a:t>
            </a:r>
          </a:p>
          <a:p>
            <a:r>
              <a:rPr lang="en-GB"/>
              <a:t>10.Ans.(C) Leaf</a:t>
            </a:r>
          </a:p>
          <a:p>
            <a:r>
              <a:rPr lang="en-GB"/>
              <a:t>11.Ans.(A) Saroj Khan</a:t>
            </a:r>
          </a:p>
          <a:p>
            <a:endParaRPr lang="en-US"/>
          </a:p>
        </p:txBody>
      </p:sp>
    </p:spTree>
    <p:extLst>
      <p:ext uri="{BB962C8B-B14F-4D97-AF65-F5344CB8AC3E}">
        <p14:creationId xmlns:p14="http://schemas.microsoft.com/office/powerpoint/2010/main" val="3386052437"/>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E19947-BCF1-024E-B484-877DEC72F668}"/>
              </a:ext>
            </a:extLst>
          </p:cNvPr>
          <p:cNvSpPr>
            <a:spLocks noGrp="1"/>
          </p:cNvSpPr>
          <p:nvPr>
            <p:ph type="title"/>
          </p:nvPr>
        </p:nvSpPr>
        <p:spPr>
          <a:xfrm flipV="1">
            <a:off x="838200" y="-2988468"/>
            <a:ext cx="10515600" cy="488155"/>
          </a:xfrm>
        </p:spPr>
        <p:txBody>
          <a:bodyPr>
            <a:normAutofit fontScale="90000"/>
          </a:bodyPr>
          <a:lstStyle/>
          <a:p>
            <a:endParaRPr lang="en-US"/>
          </a:p>
        </p:txBody>
      </p:sp>
      <p:sp>
        <p:nvSpPr>
          <p:cNvPr id="3" name="Content Placeholder 2">
            <a:extLst>
              <a:ext uri="{FF2B5EF4-FFF2-40B4-BE49-F238E27FC236}">
                <a16:creationId xmlns:a16="http://schemas.microsoft.com/office/drawing/2014/main" id="{D0B65FEC-ABEE-7B4C-9960-FEB75CA7821A}"/>
              </a:ext>
            </a:extLst>
          </p:cNvPr>
          <p:cNvSpPr>
            <a:spLocks noGrp="1"/>
          </p:cNvSpPr>
          <p:nvPr>
            <p:ph idx="1"/>
          </p:nvPr>
        </p:nvSpPr>
        <p:spPr>
          <a:xfrm>
            <a:off x="240506" y="178594"/>
            <a:ext cx="11710987" cy="4175125"/>
          </a:xfrm>
        </p:spPr>
        <p:txBody>
          <a:bodyPr>
            <a:noAutofit/>
          </a:bodyPr>
          <a:lstStyle/>
          <a:p>
            <a:r>
              <a:rPr lang="en-GB" sz="3200"/>
              <a:t>12.Ans.(B) Paan Singh Tomar</a:t>
            </a:r>
          </a:p>
          <a:p>
            <a:r>
              <a:rPr lang="en-GB" sz="3200"/>
              <a:t> 13.Ans.(C) Shahrukh Khan</a:t>
            </a:r>
          </a:p>
          <a:p>
            <a:r>
              <a:rPr lang="en-GB" sz="3200"/>
              <a:t> 14.Ans.(B) Mahavir Singh Phogat </a:t>
            </a:r>
          </a:p>
          <a:p>
            <a:r>
              <a:rPr lang="en-GB" sz="3200"/>
              <a:t>15.Ans. (A) Adi Shankaracharya</a:t>
            </a:r>
          </a:p>
          <a:p>
            <a:r>
              <a:rPr lang="en-GB" sz="3200"/>
              <a:t>16.Ans. (C) Vallabbhai Patel</a:t>
            </a:r>
          </a:p>
          <a:p>
            <a:r>
              <a:rPr lang="en-GB" sz="3200"/>
              <a:t>17.Ans. (C) Pratibha Patil</a:t>
            </a:r>
          </a:p>
          <a:p>
            <a:r>
              <a:rPr lang="en-GB" sz="3200"/>
              <a:t>18.Ans. (B) Russia</a:t>
            </a:r>
          </a:p>
          <a:p>
            <a:r>
              <a:rPr lang="en-GB" sz="3200"/>
              <a:t>19.Ans. (D) Junko Tabei</a:t>
            </a:r>
          </a:p>
          <a:p>
            <a:r>
              <a:rPr lang="en-GB" sz="3200"/>
              <a:t>20.Ans. (A) W.C.Banerjee</a:t>
            </a:r>
          </a:p>
          <a:p>
            <a:endParaRPr lang="en-US" sz="3200"/>
          </a:p>
        </p:txBody>
      </p:sp>
    </p:spTree>
    <p:extLst>
      <p:ext uri="{BB962C8B-B14F-4D97-AF65-F5344CB8AC3E}">
        <p14:creationId xmlns:p14="http://schemas.microsoft.com/office/powerpoint/2010/main" val="115752701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F32E9-01F2-3649-A340-2A5C324901ED}"/>
              </a:ext>
            </a:extLst>
          </p:cNvPr>
          <p:cNvSpPr>
            <a:spLocks noGrp="1"/>
          </p:cNvSpPr>
          <p:nvPr>
            <p:ph type="title"/>
          </p:nvPr>
        </p:nvSpPr>
        <p:spPr>
          <a:xfrm flipV="1">
            <a:off x="1195387" y="-2157094"/>
            <a:ext cx="10515600" cy="45719"/>
          </a:xfrm>
        </p:spPr>
        <p:txBody>
          <a:bodyPr>
            <a:normAutofit fontScale="90000"/>
          </a:bodyPr>
          <a:lstStyle/>
          <a:p>
            <a:endParaRPr lang="en-US"/>
          </a:p>
        </p:txBody>
      </p:sp>
      <p:sp>
        <p:nvSpPr>
          <p:cNvPr id="3" name="Content Placeholder 2">
            <a:extLst>
              <a:ext uri="{FF2B5EF4-FFF2-40B4-BE49-F238E27FC236}">
                <a16:creationId xmlns:a16="http://schemas.microsoft.com/office/drawing/2014/main" id="{3BD279C7-FA0E-414F-9228-CF94049DD167}"/>
              </a:ext>
            </a:extLst>
          </p:cNvPr>
          <p:cNvSpPr>
            <a:spLocks noGrp="1"/>
          </p:cNvSpPr>
          <p:nvPr>
            <p:ph idx="1"/>
          </p:nvPr>
        </p:nvSpPr>
        <p:spPr>
          <a:xfrm>
            <a:off x="219075" y="182562"/>
            <a:ext cx="10515600" cy="4351338"/>
          </a:xfrm>
        </p:spPr>
        <p:txBody>
          <a:bodyPr>
            <a:noAutofit/>
          </a:bodyPr>
          <a:lstStyle/>
          <a:p>
            <a:r>
              <a:rPr lang="en-GB" sz="2400"/>
              <a:t>21.Ans. (B) J.R.D. Tata</a:t>
            </a:r>
          </a:p>
          <a:p>
            <a:r>
              <a:rPr lang="en-GB" sz="2400"/>
              <a:t>22.Ans. (A) USA</a:t>
            </a:r>
          </a:p>
          <a:p>
            <a:r>
              <a:rPr lang="en-GB" sz="2400"/>
              <a:t>23.Ans. (A) George Washington </a:t>
            </a:r>
          </a:p>
          <a:p>
            <a:r>
              <a:rPr lang="en-GB" sz="2400"/>
              <a:t>24.Ans. (A) C.V. Raman</a:t>
            </a:r>
          </a:p>
          <a:p>
            <a:r>
              <a:rPr lang="en-GB" sz="2400"/>
              <a:t>25.Ans. (A) Mrs. Srimivao Bhandarnayake </a:t>
            </a:r>
          </a:p>
          <a:p>
            <a:r>
              <a:rPr lang="en-GB" sz="2400"/>
              <a:t>26.Ans.(B) Delhi</a:t>
            </a:r>
          </a:p>
          <a:p>
            <a:r>
              <a:rPr lang="en-GB" sz="2400"/>
              <a:t>27.Ans.(A) Nagaland</a:t>
            </a:r>
          </a:p>
          <a:p>
            <a:r>
              <a:rPr lang="en-GB" sz="2400"/>
              <a:t>28.Ans.(D) Parag Agarwal </a:t>
            </a:r>
          </a:p>
          <a:p>
            <a:r>
              <a:rPr lang="en-GB" sz="2400"/>
              <a:t>29.Ans.(B) New Zealand </a:t>
            </a:r>
          </a:p>
          <a:p>
            <a:r>
              <a:rPr lang="en-GB" sz="2400"/>
              <a:t>30.Ans.(C) 2020</a:t>
            </a:r>
            <a:endParaRPr lang="en-US" sz="2400"/>
          </a:p>
        </p:txBody>
      </p:sp>
    </p:spTree>
    <p:extLst>
      <p:ext uri="{BB962C8B-B14F-4D97-AF65-F5344CB8AC3E}">
        <p14:creationId xmlns:p14="http://schemas.microsoft.com/office/powerpoint/2010/main" val="2274112197"/>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F0FC97-8249-CE4D-9803-C18BA0F7DEF7}"/>
              </a:ext>
            </a:extLst>
          </p:cNvPr>
          <p:cNvSpPr>
            <a:spLocks noGrp="1"/>
          </p:cNvSpPr>
          <p:nvPr>
            <p:ph type="title"/>
          </p:nvPr>
        </p:nvSpPr>
        <p:spPr>
          <a:xfrm>
            <a:off x="659606" y="388939"/>
            <a:ext cx="11151394" cy="1158874"/>
          </a:xfrm>
        </p:spPr>
        <p:txBody>
          <a:bodyPr>
            <a:noAutofit/>
          </a:bodyPr>
          <a:lstStyle/>
          <a:p>
            <a:r>
              <a:rPr lang="en-GB" sz="3200" b="1" i="0">
                <a:solidFill>
                  <a:srgbClr val="333333"/>
                </a:solidFill>
                <a:effectLst/>
                <a:latin typeface="Droid Serif"/>
              </a:rPr>
              <a:t>Q.3Where does our food collect after we chew and swallow it?(</a:t>
            </a:r>
            <a:r>
              <a:rPr lang="hi-IN" sz="3200">
                <a:effectLst/>
              </a:rPr>
              <a:t>खाना चबाने और निगलने के बाद हमारा खाना कहाँ इकट्ठा होता है?</a:t>
            </a:r>
            <a:r>
              <a:rPr lang="en-GB" sz="3200">
                <a:effectLst/>
              </a:rPr>
              <a:t>)</a:t>
            </a:r>
            <a:endParaRPr lang="en-US" sz="3200"/>
          </a:p>
        </p:txBody>
      </p:sp>
      <p:sp>
        <p:nvSpPr>
          <p:cNvPr id="3" name="Content Placeholder 2">
            <a:extLst>
              <a:ext uri="{FF2B5EF4-FFF2-40B4-BE49-F238E27FC236}">
                <a16:creationId xmlns:a16="http://schemas.microsoft.com/office/drawing/2014/main" id="{DC0274E9-8493-7E4F-847D-8FEBDF562953}"/>
              </a:ext>
            </a:extLst>
          </p:cNvPr>
          <p:cNvSpPr>
            <a:spLocks noGrp="1"/>
          </p:cNvSpPr>
          <p:nvPr>
            <p:ph idx="1"/>
          </p:nvPr>
        </p:nvSpPr>
        <p:spPr>
          <a:xfrm>
            <a:off x="659606" y="2254250"/>
            <a:ext cx="10515600" cy="4351338"/>
          </a:xfrm>
        </p:spPr>
        <p:txBody>
          <a:bodyPr>
            <a:normAutofit/>
          </a:bodyPr>
          <a:lstStyle/>
          <a:p>
            <a:pPr marL="0" indent="0">
              <a:buNone/>
            </a:pPr>
            <a:r>
              <a:rPr lang="en-GB" sz="3600" b="0" i="0">
                <a:solidFill>
                  <a:srgbClr val="333333"/>
                </a:solidFill>
                <a:effectLst/>
                <a:latin typeface="Droid Serif"/>
              </a:rPr>
              <a:t>a. Small intestine(</a:t>
            </a:r>
            <a:r>
              <a:rPr lang="hi-IN" sz="3600">
                <a:effectLst/>
              </a:rPr>
              <a:t>छोटी आंत</a:t>
            </a:r>
            <a:r>
              <a:rPr lang="en-GB" sz="3600">
                <a:effectLst/>
              </a:rPr>
              <a:t>)</a:t>
            </a:r>
            <a:br>
              <a:rPr lang="en-GB" sz="3600"/>
            </a:br>
            <a:r>
              <a:rPr lang="en-GB" sz="3600" b="0" i="0">
                <a:solidFill>
                  <a:srgbClr val="333333"/>
                </a:solidFill>
                <a:effectLst/>
                <a:latin typeface="Droid Serif"/>
              </a:rPr>
              <a:t>b. Large intestine(</a:t>
            </a:r>
            <a:r>
              <a:rPr lang="hi-IN" sz="3600">
                <a:effectLst/>
              </a:rPr>
              <a:t>बड़ी आंत</a:t>
            </a:r>
            <a:r>
              <a:rPr lang="en-GB" sz="3600">
                <a:effectLst/>
              </a:rPr>
              <a:t>)</a:t>
            </a:r>
            <a:br>
              <a:rPr lang="en-GB" sz="3600"/>
            </a:br>
            <a:r>
              <a:rPr lang="en-GB" sz="3600" b="0" i="0">
                <a:solidFill>
                  <a:srgbClr val="333333"/>
                </a:solidFill>
                <a:effectLst/>
                <a:latin typeface="Droid Serif"/>
              </a:rPr>
              <a:t>c. Stomach(</a:t>
            </a:r>
            <a:r>
              <a:rPr lang="hi-IN" sz="3600">
                <a:effectLst/>
              </a:rPr>
              <a:t>पेट</a:t>
            </a:r>
            <a:r>
              <a:rPr lang="en-GB" sz="3600">
                <a:effectLst/>
              </a:rPr>
              <a:t>)</a:t>
            </a:r>
            <a:br>
              <a:rPr lang="en-GB" sz="3600"/>
            </a:br>
            <a:r>
              <a:rPr lang="en-GB" sz="3600" b="0" i="0">
                <a:solidFill>
                  <a:srgbClr val="333333"/>
                </a:solidFill>
                <a:effectLst/>
                <a:latin typeface="Droid Serif"/>
              </a:rPr>
              <a:t>d. Liver(</a:t>
            </a:r>
            <a:r>
              <a:rPr lang="hi-IN" sz="3600">
                <a:effectLst/>
              </a:rPr>
              <a:t>यकृत</a:t>
            </a:r>
            <a:r>
              <a:rPr lang="en-GB" sz="3600">
                <a:effectLst/>
              </a:rPr>
              <a:t>)</a:t>
            </a:r>
            <a:endParaRPr lang="en-US" sz="3600"/>
          </a:p>
        </p:txBody>
      </p:sp>
    </p:spTree>
    <p:extLst>
      <p:ext uri="{BB962C8B-B14F-4D97-AF65-F5344CB8AC3E}">
        <p14:creationId xmlns:p14="http://schemas.microsoft.com/office/powerpoint/2010/main" val="248840143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C82FB-350E-BA45-A25B-4140418EE97A}"/>
              </a:ext>
            </a:extLst>
          </p:cNvPr>
          <p:cNvSpPr>
            <a:spLocks noGrp="1"/>
          </p:cNvSpPr>
          <p:nvPr>
            <p:ph type="title"/>
          </p:nvPr>
        </p:nvSpPr>
        <p:spPr>
          <a:xfrm>
            <a:off x="190500" y="365125"/>
            <a:ext cx="11906250" cy="920749"/>
          </a:xfrm>
        </p:spPr>
        <p:txBody>
          <a:bodyPr>
            <a:normAutofit fontScale="90000"/>
          </a:bodyPr>
          <a:lstStyle/>
          <a:p>
            <a:r>
              <a:rPr lang="en-GB" b="1" i="0">
                <a:solidFill>
                  <a:srgbClr val="333333"/>
                </a:solidFill>
                <a:effectLst/>
                <a:latin typeface="Droid Serif"/>
              </a:rPr>
              <a:t>Q.4.Which nutrient plays an essential role in muscle-building?</a:t>
            </a:r>
            <a:r>
              <a:rPr lang="en-GB" b="1" i="0">
                <a:solidFill>
                  <a:srgbClr val="333333"/>
                </a:solidFill>
                <a:latin typeface="Droid Serif"/>
              </a:rPr>
              <a:t>(</a:t>
            </a:r>
            <a:r>
              <a:rPr lang="hi-IN">
                <a:effectLst/>
              </a:rPr>
              <a:t>मांसपेशियों के निर्माण में कौन सा पोषक तत्व आवश्यक भूमिका निभाता है?</a:t>
            </a:r>
            <a:r>
              <a:rPr lang="en-GB">
                <a:effectLst/>
              </a:rPr>
              <a:t>)</a:t>
            </a:r>
            <a:endParaRPr lang="en-US"/>
          </a:p>
        </p:txBody>
      </p:sp>
      <p:sp>
        <p:nvSpPr>
          <p:cNvPr id="3" name="Content Placeholder 2">
            <a:extLst>
              <a:ext uri="{FF2B5EF4-FFF2-40B4-BE49-F238E27FC236}">
                <a16:creationId xmlns:a16="http://schemas.microsoft.com/office/drawing/2014/main" id="{9AA9834A-51EE-3C43-A3A5-A246E5891A59}"/>
              </a:ext>
            </a:extLst>
          </p:cNvPr>
          <p:cNvSpPr>
            <a:spLocks noGrp="1"/>
          </p:cNvSpPr>
          <p:nvPr>
            <p:ph idx="1"/>
          </p:nvPr>
        </p:nvSpPr>
        <p:spPr>
          <a:xfrm>
            <a:off x="190500" y="2141537"/>
            <a:ext cx="10515600" cy="4351338"/>
          </a:xfrm>
        </p:spPr>
        <p:txBody>
          <a:bodyPr>
            <a:normAutofit/>
          </a:bodyPr>
          <a:lstStyle/>
          <a:p>
            <a:pPr marL="0" indent="0">
              <a:buNone/>
            </a:pPr>
            <a:r>
              <a:rPr lang="en-GB" sz="3600" b="0" i="0">
                <a:solidFill>
                  <a:srgbClr val="333333"/>
                </a:solidFill>
                <a:effectLst/>
                <a:latin typeface="Droid Serif"/>
              </a:rPr>
              <a:t>a. Protein(</a:t>
            </a:r>
            <a:r>
              <a:rPr lang="hi-IN" sz="3600">
                <a:effectLst/>
              </a:rPr>
              <a:t>प्रोटीन</a:t>
            </a:r>
            <a:r>
              <a:rPr lang="en-GB" sz="3600">
                <a:effectLst/>
              </a:rPr>
              <a:t>)</a:t>
            </a:r>
            <a:br>
              <a:rPr lang="en-GB" sz="3600"/>
            </a:br>
            <a:r>
              <a:rPr lang="en-GB" sz="3600" b="0" i="0">
                <a:solidFill>
                  <a:srgbClr val="333333"/>
                </a:solidFill>
                <a:effectLst/>
                <a:latin typeface="Droid Serif"/>
              </a:rPr>
              <a:t>b. Carbohydrate(</a:t>
            </a:r>
            <a:r>
              <a:rPr lang="hi-IN" sz="3600">
                <a:effectLst/>
              </a:rPr>
              <a:t>कार्बोहाइड्रेट</a:t>
            </a:r>
            <a:r>
              <a:rPr lang="en-GB" sz="3600">
                <a:effectLst/>
              </a:rPr>
              <a:t>)</a:t>
            </a:r>
            <a:br>
              <a:rPr lang="en-GB" sz="3600"/>
            </a:br>
            <a:r>
              <a:rPr lang="en-GB" sz="3600" b="0" i="0">
                <a:solidFill>
                  <a:srgbClr val="333333"/>
                </a:solidFill>
                <a:effectLst/>
                <a:latin typeface="Droid Serif"/>
              </a:rPr>
              <a:t>c. Iron(लोहा)</a:t>
            </a:r>
            <a:br>
              <a:rPr lang="en-GB" sz="3600"/>
            </a:br>
            <a:r>
              <a:rPr lang="en-GB" sz="3600" b="0" i="0">
                <a:solidFill>
                  <a:srgbClr val="333333"/>
                </a:solidFill>
                <a:effectLst/>
                <a:latin typeface="Droid Serif"/>
              </a:rPr>
              <a:t>d. Fat(चरबी)</a:t>
            </a:r>
            <a:endParaRPr lang="en-US" sz="3600"/>
          </a:p>
        </p:txBody>
      </p:sp>
    </p:spTree>
    <p:extLst>
      <p:ext uri="{BB962C8B-B14F-4D97-AF65-F5344CB8AC3E}">
        <p14:creationId xmlns:p14="http://schemas.microsoft.com/office/powerpoint/2010/main" val="144036170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73CC7-D3E9-CA4B-A7D0-46F39943ECF5}"/>
              </a:ext>
            </a:extLst>
          </p:cNvPr>
          <p:cNvSpPr>
            <a:spLocks noGrp="1"/>
          </p:cNvSpPr>
          <p:nvPr>
            <p:ph type="title"/>
          </p:nvPr>
        </p:nvSpPr>
        <p:spPr>
          <a:xfrm>
            <a:off x="154781" y="365126"/>
            <a:ext cx="11656219" cy="1218405"/>
          </a:xfrm>
        </p:spPr>
        <p:txBody>
          <a:bodyPr>
            <a:normAutofit/>
          </a:bodyPr>
          <a:lstStyle/>
          <a:p>
            <a:r>
              <a:rPr lang="en-GB" b="1"/>
              <a:t>Q.5.Planet which is also known as a morning star.(</a:t>
            </a:r>
            <a:r>
              <a:rPr lang="hi-IN" b="1">
                <a:effectLst/>
              </a:rPr>
              <a:t>ग्रह जिसे भोर का तारा भी कहा जाता है।</a:t>
            </a:r>
            <a:r>
              <a:rPr lang="en-GB" b="1">
                <a:effectLst/>
              </a:rPr>
              <a:t>)</a:t>
            </a:r>
            <a:endParaRPr lang="en-US" b="1"/>
          </a:p>
        </p:txBody>
      </p:sp>
      <p:sp>
        <p:nvSpPr>
          <p:cNvPr id="3" name="Content Placeholder 2">
            <a:extLst>
              <a:ext uri="{FF2B5EF4-FFF2-40B4-BE49-F238E27FC236}">
                <a16:creationId xmlns:a16="http://schemas.microsoft.com/office/drawing/2014/main" id="{AD988244-AB10-5C4E-82A0-93179B2BC5D7}"/>
              </a:ext>
            </a:extLst>
          </p:cNvPr>
          <p:cNvSpPr>
            <a:spLocks noGrp="1"/>
          </p:cNvSpPr>
          <p:nvPr>
            <p:ph idx="1"/>
          </p:nvPr>
        </p:nvSpPr>
        <p:spPr>
          <a:xfrm>
            <a:off x="309564" y="1857375"/>
            <a:ext cx="10515600" cy="4351338"/>
          </a:xfrm>
        </p:spPr>
        <p:txBody>
          <a:bodyPr>
            <a:normAutofit/>
          </a:bodyPr>
          <a:lstStyle/>
          <a:p>
            <a:pPr marL="514350" indent="-514350">
              <a:buAutoNum type="alphaLcPeriod"/>
            </a:pPr>
            <a:r>
              <a:rPr lang="en-GB" sz="3600"/>
              <a:t>Mercury(</a:t>
            </a:r>
            <a:r>
              <a:rPr lang="hi-IN" sz="3600">
                <a:effectLst/>
              </a:rPr>
              <a:t>बुध</a:t>
            </a:r>
            <a:r>
              <a:rPr lang="en-GB" sz="3600">
                <a:effectLst/>
              </a:rPr>
              <a:t>)</a:t>
            </a:r>
            <a:endParaRPr lang="en-GB" sz="3600"/>
          </a:p>
          <a:p>
            <a:pPr marL="514350" indent="-514350">
              <a:buAutoNum type="alphaLcPeriod"/>
            </a:pPr>
            <a:r>
              <a:rPr lang="en-GB" sz="3600"/>
              <a:t>Earth( पृथ्वी)</a:t>
            </a:r>
          </a:p>
          <a:p>
            <a:pPr marL="514350" indent="-514350">
              <a:buAutoNum type="alphaLcPeriod"/>
            </a:pPr>
            <a:r>
              <a:rPr lang="en-GB" sz="3600"/>
              <a:t>Venus(शुर्क)</a:t>
            </a:r>
          </a:p>
          <a:p>
            <a:pPr marL="514350" indent="-514350">
              <a:buAutoNum type="alphaLcPeriod"/>
            </a:pPr>
            <a:r>
              <a:rPr lang="en-GB" sz="3600"/>
              <a:t>None of these(इनमे से कोई भी नही)</a:t>
            </a:r>
            <a:endParaRPr lang="en-US" sz="3600"/>
          </a:p>
        </p:txBody>
      </p:sp>
    </p:spTree>
    <p:extLst>
      <p:ext uri="{BB962C8B-B14F-4D97-AF65-F5344CB8AC3E}">
        <p14:creationId xmlns:p14="http://schemas.microsoft.com/office/powerpoint/2010/main" val="70383973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26CEB-E757-E24C-AB32-DBD2787F4219}"/>
              </a:ext>
            </a:extLst>
          </p:cNvPr>
          <p:cNvSpPr>
            <a:spLocks noGrp="1"/>
          </p:cNvSpPr>
          <p:nvPr>
            <p:ph type="title"/>
          </p:nvPr>
        </p:nvSpPr>
        <p:spPr>
          <a:xfrm>
            <a:off x="642939" y="365126"/>
            <a:ext cx="11193064" cy="1194594"/>
          </a:xfrm>
        </p:spPr>
        <p:txBody>
          <a:bodyPr>
            <a:normAutofit/>
          </a:bodyPr>
          <a:lstStyle/>
          <a:p>
            <a:r>
              <a:rPr lang="en-GB" b="1"/>
              <a:t>Q.6.Native place where animals live is called(</a:t>
            </a:r>
            <a:r>
              <a:rPr lang="hi-IN" b="1">
                <a:effectLst/>
              </a:rPr>
              <a:t>मूल स्थान जहां जानवर रहते हैं, कहलाते हैं</a:t>
            </a:r>
            <a:r>
              <a:rPr lang="en-GB" b="1">
                <a:effectLst/>
              </a:rPr>
              <a:t>)</a:t>
            </a:r>
            <a:endParaRPr lang="en-US" b="1"/>
          </a:p>
        </p:txBody>
      </p:sp>
      <p:sp>
        <p:nvSpPr>
          <p:cNvPr id="3" name="Content Placeholder 2">
            <a:extLst>
              <a:ext uri="{FF2B5EF4-FFF2-40B4-BE49-F238E27FC236}">
                <a16:creationId xmlns:a16="http://schemas.microsoft.com/office/drawing/2014/main" id="{9BD24C28-DFA5-4B4F-9600-E8A73235BDDF}"/>
              </a:ext>
            </a:extLst>
          </p:cNvPr>
          <p:cNvSpPr>
            <a:spLocks noGrp="1"/>
          </p:cNvSpPr>
          <p:nvPr>
            <p:ph idx="1"/>
          </p:nvPr>
        </p:nvSpPr>
        <p:spPr>
          <a:xfrm>
            <a:off x="642939" y="1795860"/>
            <a:ext cx="10515600" cy="4351338"/>
          </a:xfrm>
        </p:spPr>
        <p:txBody>
          <a:bodyPr>
            <a:normAutofit/>
          </a:bodyPr>
          <a:lstStyle/>
          <a:p>
            <a:pPr marL="0" indent="0">
              <a:buNone/>
            </a:pPr>
            <a:r>
              <a:rPr lang="en-GB" sz="3600"/>
              <a:t>a. habitat(</a:t>
            </a:r>
            <a:r>
              <a:rPr lang="hi-IN" sz="3600">
                <a:effectLst/>
              </a:rPr>
              <a:t>प्राकृतिक वास</a:t>
            </a:r>
            <a:r>
              <a:rPr lang="en-GB" sz="3600">
                <a:effectLst/>
              </a:rPr>
              <a:t>)</a:t>
            </a:r>
            <a:endParaRPr lang="en-GB" sz="3600"/>
          </a:p>
          <a:p>
            <a:pPr marL="0" indent="0">
              <a:buNone/>
            </a:pPr>
            <a:r>
              <a:rPr lang="en-GB" sz="3600"/>
              <a:t>b. forest(</a:t>
            </a:r>
            <a:r>
              <a:rPr lang="hi-IN" sz="3600">
                <a:effectLst/>
              </a:rPr>
              <a:t>वन</a:t>
            </a:r>
            <a:r>
              <a:rPr lang="en-GB" sz="3600">
                <a:effectLst/>
              </a:rPr>
              <a:t>)</a:t>
            </a:r>
            <a:endParaRPr lang="en-GB" sz="3600"/>
          </a:p>
          <a:p>
            <a:pPr marL="0" indent="0">
              <a:buNone/>
            </a:pPr>
            <a:r>
              <a:rPr lang="en-GB" sz="3600"/>
              <a:t>c. home(</a:t>
            </a:r>
            <a:r>
              <a:rPr lang="hi-IN" sz="3600">
                <a:effectLst/>
              </a:rPr>
              <a:t>घर</a:t>
            </a:r>
            <a:r>
              <a:rPr lang="en-GB" sz="3600">
                <a:effectLst/>
              </a:rPr>
              <a:t>)</a:t>
            </a:r>
            <a:endParaRPr lang="en-GB" sz="3600"/>
          </a:p>
          <a:p>
            <a:pPr marL="0" indent="0">
              <a:buNone/>
            </a:pPr>
            <a:r>
              <a:rPr lang="en-GB" sz="3600"/>
              <a:t>d. None of these(इनमे से कोई भी नही) </a:t>
            </a:r>
          </a:p>
        </p:txBody>
      </p:sp>
    </p:spTree>
    <p:extLst>
      <p:ext uri="{BB962C8B-B14F-4D97-AF65-F5344CB8AC3E}">
        <p14:creationId xmlns:p14="http://schemas.microsoft.com/office/powerpoint/2010/main" val="343549234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0798B-CAB7-B749-842D-B6F2DD904D43}"/>
              </a:ext>
            </a:extLst>
          </p:cNvPr>
          <p:cNvSpPr>
            <a:spLocks noGrp="1"/>
          </p:cNvSpPr>
          <p:nvPr>
            <p:ph type="title"/>
          </p:nvPr>
        </p:nvSpPr>
        <p:spPr>
          <a:xfrm>
            <a:off x="350044" y="365125"/>
            <a:ext cx="11663362" cy="1170781"/>
          </a:xfrm>
        </p:spPr>
        <p:txBody>
          <a:bodyPr>
            <a:normAutofit fontScale="90000"/>
          </a:bodyPr>
          <a:lstStyle/>
          <a:p>
            <a:r>
              <a:rPr lang="en-GB" b="1" i="0">
                <a:solidFill>
                  <a:srgbClr val="495057"/>
                </a:solidFill>
                <a:effectLst/>
                <a:latin typeface="Rubik"/>
              </a:rPr>
              <a:t>Q.7.In what part of the water cycle does water vapor change into a liquid?(</a:t>
            </a:r>
            <a:r>
              <a:rPr lang="hi-IN" b="1">
                <a:effectLst/>
              </a:rPr>
              <a:t>जल चक्र के किस भाग में जलवाष्प द्रव में बदल जाती है?</a:t>
            </a:r>
            <a:r>
              <a:rPr lang="en-GB" b="1">
                <a:effectLst/>
              </a:rPr>
              <a:t>)</a:t>
            </a:r>
            <a:endParaRPr lang="en-US" b="1"/>
          </a:p>
        </p:txBody>
      </p:sp>
      <p:sp>
        <p:nvSpPr>
          <p:cNvPr id="3" name="Content Placeholder 2">
            <a:extLst>
              <a:ext uri="{FF2B5EF4-FFF2-40B4-BE49-F238E27FC236}">
                <a16:creationId xmlns:a16="http://schemas.microsoft.com/office/drawing/2014/main" id="{C4B52920-2FCF-8142-9D75-19AB1DB79380}"/>
              </a:ext>
            </a:extLst>
          </p:cNvPr>
          <p:cNvSpPr>
            <a:spLocks noGrp="1"/>
          </p:cNvSpPr>
          <p:nvPr>
            <p:ph idx="1"/>
          </p:nvPr>
        </p:nvSpPr>
        <p:spPr>
          <a:xfrm>
            <a:off x="671512" y="2141536"/>
            <a:ext cx="7662863" cy="3954463"/>
          </a:xfrm>
        </p:spPr>
        <p:txBody>
          <a:bodyPr>
            <a:normAutofit/>
          </a:bodyPr>
          <a:lstStyle/>
          <a:p>
            <a:pPr marL="514350" indent="-514350">
              <a:buAutoNum type="alphaLcPeriod"/>
            </a:pPr>
            <a:r>
              <a:rPr lang="en-GB" sz="3600"/>
              <a:t>Evaporation(</a:t>
            </a:r>
            <a:r>
              <a:rPr lang="hi-IN" sz="3600">
                <a:effectLst/>
              </a:rPr>
              <a:t>वाष्पीकरण</a:t>
            </a:r>
            <a:r>
              <a:rPr lang="en-GB" sz="3600">
                <a:effectLst/>
              </a:rPr>
              <a:t>)</a:t>
            </a:r>
            <a:r>
              <a:rPr lang="en-GB" sz="3600"/>
              <a:t> </a:t>
            </a:r>
          </a:p>
          <a:p>
            <a:pPr marL="514350" indent="-514350">
              <a:buAutoNum type="alphaLcPeriod"/>
            </a:pPr>
            <a:r>
              <a:rPr lang="en-GB" sz="3600"/>
              <a:t>Condensation(</a:t>
            </a:r>
            <a:r>
              <a:rPr lang="hi-IN" sz="3600">
                <a:effectLst/>
              </a:rPr>
              <a:t>वाष्पीकरण</a:t>
            </a:r>
            <a:r>
              <a:rPr lang="en-GB" sz="3600"/>
              <a:t>)</a:t>
            </a:r>
          </a:p>
          <a:p>
            <a:pPr marL="514350" indent="-514350">
              <a:buAutoNum type="alphaLcPeriod"/>
            </a:pPr>
            <a:r>
              <a:rPr lang="en-GB" sz="3600"/>
              <a:t>Filtration(</a:t>
            </a:r>
            <a:r>
              <a:rPr lang="hi-IN" sz="3600" b="0" i="0">
                <a:solidFill>
                  <a:srgbClr val="202124"/>
                </a:solidFill>
                <a:effectLst/>
                <a:latin typeface="Roboto" panose="02000000000000000000" pitchFamily="2" charset="0"/>
              </a:rPr>
              <a:t>निस्पंदन</a:t>
            </a:r>
            <a:r>
              <a:rPr lang="en-GB" sz="3600"/>
              <a:t>) </a:t>
            </a:r>
          </a:p>
          <a:p>
            <a:pPr marL="514350" indent="-514350">
              <a:buAutoNum type="alphaLcPeriod"/>
            </a:pPr>
            <a:r>
              <a:rPr lang="en-GB" sz="3600"/>
              <a:t>Decantation(</a:t>
            </a:r>
            <a:r>
              <a:rPr lang="hi-IN" sz="3600">
                <a:effectLst/>
              </a:rPr>
              <a:t>निस्तारण</a:t>
            </a:r>
            <a:r>
              <a:rPr lang="en-GB" sz="3600"/>
              <a:t>)</a:t>
            </a:r>
            <a:endParaRPr lang="en-US" sz="3600"/>
          </a:p>
        </p:txBody>
      </p:sp>
    </p:spTree>
    <p:extLst>
      <p:ext uri="{BB962C8B-B14F-4D97-AF65-F5344CB8AC3E}">
        <p14:creationId xmlns:p14="http://schemas.microsoft.com/office/powerpoint/2010/main" val="107494593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E1780-B4DC-7745-86B8-4C80382637D0}"/>
              </a:ext>
            </a:extLst>
          </p:cNvPr>
          <p:cNvSpPr>
            <a:spLocks noGrp="1"/>
          </p:cNvSpPr>
          <p:nvPr>
            <p:ph type="title"/>
          </p:nvPr>
        </p:nvSpPr>
        <p:spPr>
          <a:xfrm>
            <a:off x="0" y="472281"/>
            <a:ext cx="12103894" cy="1218407"/>
          </a:xfrm>
        </p:spPr>
        <p:txBody>
          <a:bodyPr>
            <a:normAutofit fontScale="90000"/>
          </a:bodyPr>
          <a:lstStyle/>
          <a:p>
            <a:r>
              <a:rPr lang="en-GB" b="1" i="0">
                <a:solidFill>
                  <a:srgbClr val="495057"/>
                </a:solidFill>
                <a:effectLst/>
                <a:latin typeface="Rubik"/>
              </a:rPr>
              <a:t>Q.8.The process of shedding old skin by insects is called(</a:t>
            </a:r>
            <a:r>
              <a:rPr lang="hi-IN" b="1">
                <a:effectLst/>
              </a:rPr>
              <a:t>कीड़ों द्वारा बूढ़ी त्वचा को हटाने की प्रक्रिया कहलाती है</a:t>
            </a:r>
            <a:r>
              <a:rPr lang="en-GB" b="1">
                <a:effectLst/>
              </a:rPr>
              <a:t>)</a:t>
            </a:r>
            <a:endParaRPr lang="en-US" b="1"/>
          </a:p>
        </p:txBody>
      </p:sp>
      <p:sp>
        <p:nvSpPr>
          <p:cNvPr id="3" name="Content Placeholder 2">
            <a:extLst>
              <a:ext uri="{FF2B5EF4-FFF2-40B4-BE49-F238E27FC236}">
                <a16:creationId xmlns:a16="http://schemas.microsoft.com/office/drawing/2014/main" id="{4999FE3E-3822-2E4B-889B-2167F3DCF351}"/>
              </a:ext>
            </a:extLst>
          </p:cNvPr>
          <p:cNvSpPr>
            <a:spLocks noGrp="1"/>
          </p:cNvSpPr>
          <p:nvPr>
            <p:ph idx="1"/>
          </p:nvPr>
        </p:nvSpPr>
        <p:spPr>
          <a:xfrm>
            <a:off x="0" y="2123282"/>
            <a:ext cx="10515600" cy="4351338"/>
          </a:xfrm>
        </p:spPr>
        <p:txBody>
          <a:bodyPr>
            <a:normAutofit/>
          </a:bodyPr>
          <a:lstStyle/>
          <a:p>
            <a:pPr marL="514350" indent="-514350">
              <a:buAutoNum type="alphaLcPeriod"/>
            </a:pPr>
            <a:r>
              <a:rPr lang="en-GB" sz="3600"/>
              <a:t>Hibernation(</a:t>
            </a:r>
            <a:r>
              <a:rPr lang="hi-IN" sz="3600">
                <a:effectLst/>
              </a:rPr>
              <a:t>सीतनिद्रा</a:t>
            </a:r>
            <a:r>
              <a:rPr lang="en-GB" sz="3600"/>
              <a:t>) </a:t>
            </a:r>
          </a:p>
          <a:p>
            <a:pPr marL="514350" indent="-514350">
              <a:buAutoNum type="alphaLcPeriod"/>
            </a:pPr>
            <a:r>
              <a:rPr lang="en-GB" sz="3600"/>
              <a:t>Moulting(</a:t>
            </a:r>
            <a:r>
              <a:rPr lang="hi-IN" sz="3600" b="0" i="0">
                <a:solidFill>
                  <a:srgbClr val="202124"/>
                </a:solidFill>
                <a:effectLst/>
                <a:latin typeface="Roboto" panose="02000000000000000000" pitchFamily="2" charset="0"/>
              </a:rPr>
              <a:t>गिरना</a:t>
            </a:r>
            <a:r>
              <a:rPr lang="en-GB" sz="3600"/>
              <a:t>)</a:t>
            </a:r>
          </a:p>
          <a:p>
            <a:pPr marL="514350" indent="-514350">
              <a:buAutoNum type="alphaLcPeriod"/>
            </a:pPr>
            <a:r>
              <a:rPr lang="en-GB" sz="3600"/>
              <a:t>Metamorphosis(</a:t>
            </a:r>
            <a:r>
              <a:rPr lang="hi-IN" sz="3600" b="0" i="0">
                <a:solidFill>
                  <a:srgbClr val="202124"/>
                </a:solidFill>
                <a:effectLst/>
                <a:latin typeface="Roboto" panose="02000000000000000000" pitchFamily="2" charset="0"/>
              </a:rPr>
              <a:t>रूपांतरण</a:t>
            </a:r>
            <a:r>
              <a:rPr lang="en-GB" sz="3600"/>
              <a:t>) </a:t>
            </a:r>
          </a:p>
          <a:p>
            <a:pPr marL="514350" indent="-514350">
              <a:buAutoNum type="alphaLcPeriod"/>
            </a:pPr>
            <a:r>
              <a:rPr lang="en-GB" sz="3600"/>
              <a:t>Incubation(</a:t>
            </a:r>
            <a:r>
              <a:rPr lang="hi-IN" sz="3600" b="0" i="0">
                <a:solidFill>
                  <a:srgbClr val="202124"/>
                </a:solidFill>
                <a:effectLst/>
                <a:latin typeface="Roboto" panose="02000000000000000000" pitchFamily="2" charset="0"/>
              </a:rPr>
              <a:t>ऊष्मायन</a:t>
            </a:r>
            <a:r>
              <a:rPr lang="en-GB" sz="3600"/>
              <a:t>) </a:t>
            </a:r>
          </a:p>
          <a:p>
            <a:pPr marL="514350" indent="-514350">
              <a:buAutoNum type="alphaLcPeriod"/>
            </a:pPr>
            <a:endParaRPr lang="en-US" sz="3600"/>
          </a:p>
        </p:txBody>
      </p:sp>
    </p:spTree>
    <p:extLst>
      <p:ext uri="{BB962C8B-B14F-4D97-AF65-F5344CB8AC3E}">
        <p14:creationId xmlns:p14="http://schemas.microsoft.com/office/powerpoint/2010/main" val="415968592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1923</Words>
  <Application>Microsoft Office PowerPoint</Application>
  <PresentationFormat>Widescreen</PresentationFormat>
  <Paragraphs>174</Paragraphs>
  <Slides>35</Slides>
  <Notes>1</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35</vt:i4>
      </vt:variant>
    </vt:vector>
  </HeadingPairs>
  <TitlesOfParts>
    <vt:vector size="47" baseType="lpstr">
      <vt:lpstr>Arial</vt:lpstr>
      <vt:lpstr>Calibri</vt:lpstr>
      <vt:lpstr>Droid Serif</vt:lpstr>
      <vt:lpstr>Georgia</vt:lpstr>
      <vt:lpstr>Helvetica Neue</vt:lpstr>
      <vt:lpstr>Noto Sans</vt:lpstr>
      <vt:lpstr>poppins</vt:lpstr>
      <vt:lpstr>Roboto</vt:lpstr>
      <vt:lpstr>Roboto</vt:lpstr>
      <vt:lpstr>Rubik</vt:lpstr>
      <vt:lpstr>Tw Cen MT</vt:lpstr>
      <vt:lpstr>Droplet</vt:lpstr>
      <vt:lpstr>Quiz Competition  31st December 2021</vt:lpstr>
      <vt:lpstr>Q.1.What is the proportion of the Sun in the Solar System?(सूर्य सोलर सिस्टम का कितना अनुपात रखता है? )</vt:lpstr>
      <vt:lpstr>Q.2.When you push something, you apply .(जब आप किसी चीज को धक्का देते हैं, तो आप  लागू करते हैं।)</vt:lpstr>
      <vt:lpstr>Q.3Where does our food collect after we chew and swallow it?(खाना चबाने और निगलने के बाद हमारा खाना कहाँ इकट्ठा होता है?)</vt:lpstr>
      <vt:lpstr>Q.4.Which nutrient plays an essential role in muscle-building?(मांसपेशियों के निर्माण में कौन सा पोषक तत्व आवश्यक भूमिका निभाता है?)</vt:lpstr>
      <vt:lpstr>Q.5.Planet which is also known as a morning star.(ग्रह जिसे भोर का तारा भी कहा जाता है।)</vt:lpstr>
      <vt:lpstr>Q.6.Native place where animals live is called(मूल स्थान जहां जानवर रहते हैं, कहलाते हैं)</vt:lpstr>
      <vt:lpstr>Q.7.In what part of the water cycle does water vapor change into a liquid?(जल चक्र के किस भाग में जलवाष्प द्रव में बदल जाती है?)</vt:lpstr>
      <vt:lpstr>Q.8.The process of shedding old skin by insects is called(कीड़ों द्वारा बूढ़ी त्वचा को हटाने की प्रक्रिया कहलाती है)</vt:lpstr>
      <vt:lpstr>Q.9.The uppermost vertebra in the neck is also referred to as(गर्दन में सबसे ऊपरी कशेरुका को भी कहा जाता है)</vt:lpstr>
      <vt:lpstr>Q.10.Which is the food factory of a plant?(पौधे का खाद्य कारखाना कौन सा है?)</vt:lpstr>
      <vt:lpstr>Q.11.What is the name of the National-award winning Bollywood choreographer, who recently passed away?(राष्ट्रीय पुरस्कार विजेता बॉलीवुड कोरियोग्राफर का क्या नाम है, जिनका हाल ही में निधन हो गया?)</vt:lpstr>
      <vt:lpstr>Q.12.The Versatile Bollywood actor Irrfan Khan, who recently passed away, had won National award for which movie?(बहुमुखी बॉलीवुड अभिनेता इरफान खान, जिनका हाल ही में निधन हो गया, ने किस फिल्म के लिए राष्ट्रीय पुरस्कार जीता था?)</vt:lpstr>
      <vt:lpstr>Q.13.Which Bollywood actor to be felicitated with ‘Excellence in Cinema’ award by Victorian Government?(विक्टोरियन सरकार द्वारा किस बॉलीवुड अभिनेता को 'एक्सीलेंस इन सिनेमा' पुरस्कार से सम्मानित किया जाएगा?)</vt:lpstr>
      <vt:lpstr>Q.14.The movie 'Dangal' is based on the real-life story of which wrestler?(फिल्म 'दंगल' किस पहलवान की असल जिंदगी की कहानी पर आधारित है?)</vt:lpstr>
      <vt:lpstr>Q.15.The 1st Sanskrit Film of India was?(भारत की पहली संस्कृत फिल्म थी?)</vt:lpstr>
      <vt:lpstr>Q.16. Who was the first Home Minister of India ?(भारत के प्रथम गृह मंत्री कौन थे?)</vt:lpstr>
      <vt:lpstr>Q.17.Who was appointed as the first woman President of India?(भारत की पहली महिला राष्ट्रपति के रूप में किसे नियुक्त किया गया था?)</vt:lpstr>
      <vt:lpstr> Q.18.Name of the first country to launch the satellite into space?(अंतरिक्ष में उपग्रह प्रक्षेपित करने वाले पहले देश का नाम क्या है?)</vt:lpstr>
      <vt:lpstr>Q.19.Who was the first woman to climb Mount Everest?(माउंट एवरेस्ट पर चढ़ने वाली पहली महिला कौन थी?)</vt:lpstr>
      <vt:lpstr>Q.20.Who was the first President of the Indian National Congress?(भारतीय राष्ट्रीय कांग्रेस के प्रथम अध्यक्ष कौन थे?)</vt:lpstr>
      <vt:lpstr>Q.21.Who was the first Indian pilot?(पहला भारतीय पायलट कौन था?)</vt:lpstr>
      <vt:lpstr>Q.22.Name of the first Country to make a constitution?(संविधान बनाने वाले पहले देश का नाम?)</vt:lpstr>
      <vt:lpstr>Q.23.First President of United States of America?(संयुक्त राज्य अमेरिका के प्रथम राष्ट्रपति?)</vt:lpstr>
      <vt:lpstr>Q.24.Who was the first Indian Scientist to win a Nobel Prize?(नोबेल पुरस्कार जीतने वाले पहले भारतीय वैज्ञानिक कौन थे?)</vt:lpstr>
      <vt:lpstr>Q.25.Name of First Woman Prime Minister of a Country?(किसी देश की प्रथम महिला प्रधानमंत्री का नाम?)</vt:lpstr>
      <vt:lpstr>Q.26. Mukhyamantri Tirth Yatra Yojna’ is a scheme implemented by which Indian state/UT?(मुख्यमंत्री तीर्थ यात्रा योजना' किस भारतीय राज्य/केंद्र शासित प्रदेश द्वारा लागू की गई एक योजना है?)</vt:lpstr>
      <vt:lpstr>Q.27.Which State Police launched the ‘Call your Cop’ mobile App, to connect distressed citizens with Police?(संकटग्रस्त नागरिकों को पुलिस से जोड़ने के लिए किस राज्य की पुलिस ने 'कॉल योर कॉप' मोबाइल ऐप लॉन्च किया?)</vt:lpstr>
      <vt:lpstr>Q.28.Which Indian has been named as the new CEO of Twitter in 2021?(किस भारतीय को 2021 में ट्विटर के नए सीईओ के रूप में नामित किया गया है?)</vt:lpstr>
      <vt:lpstr>Q.29.Ajaz Patel, who recently clinched 10 wickets in an innings, is a cricketer from  which country?(एजाज पटेल, जिन्होंने हाल ही में एक पारी में 10 विकेट हासिल किए हैं, किस देश के क्रिकेटर हैं?)</vt:lpstr>
      <vt:lpstr>Q.30.General (retd) Bipin Rawat passed away in December 2021. In which year did he take office as India’s first Chief of Defence Staff?(जनरल (सेवानिवृत्त) बिपिन रावत का दिसंबर 2021 में निधन हो गया। उन्होंने किस वर्ष भारत के पहले चीफ ऑफ डिफेंस स्टाफ के रूप में पदभार ग्रहण किया?)</vt:lpstr>
      <vt:lpstr>PowerPoint Presentation</vt:lpstr>
      <vt:lpstr>Answers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Q.1.What is the proportion of the Sun in the Solar System?(सूर्य सोलर सिस्टम का कितना अनुपात रखता है? )</dc:title>
  <dc:creator>ajmat ali</dc:creator>
  <cp:lastModifiedBy>PAWAN RAY</cp:lastModifiedBy>
  <cp:revision>27</cp:revision>
  <dcterms:created xsi:type="dcterms:W3CDTF">2021-12-04T08:09:37Z</dcterms:created>
  <dcterms:modified xsi:type="dcterms:W3CDTF">2021-12-11T08:14:05Z</dcterms:modified>
</cp:coreProperties>
</file>